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2" r:id="rId4"/>
  </p:sldMasterIdLst>
  <p:notesMasterIdLst>
    <p:notesMasterId r:id="rId18"/>
  </p:notesMasterIdLst>
  <p:sldIdLst>
    <p:sldId id="257" r:id="rId5"/>
    <p:sldId id="258" r:id="rId6"/>
    <p:sldId id="263" r:id="rId7"/>
    <p:sldId id="260" r:id="rId8"/>
    <p:sldId id="266" r:id="rId9"/>
    <p:sldId id="267" r:id="rId10"/>
    <p:sldId id="270" r:id="rId11"/>
    <p:sldId id="262" r:id="rId12"/>
    <p:sldId id="269" r:id="rId13"/>
    <p:sldId id="261" r:id="rId14"/>
    <p:sldId id="271" r:id="rId15"/>
    <p:sldId id="264" r:id="rId16"/>
    <p:sldId id="26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A8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E4339A-965A-45F9-AEFB-5C7A6D5D35D5}" v="4" dt="2023-03-14T15:22:22.2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90" d="100"/>
          <a:sy n="90" d="100"/>
        </p:scale>
        <p:origin x="488"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F42933-8CB3-4319-9FD2-5A29033958AD}" type="datetimeFigureOut">
              <a:rPr lang="en-US" smtClean="0"/>
              <a:t>3/15/23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BD9D3A-E1BD-49CE-9E26-6F696FA538A8}" type="slidenum">
              <a:rPr lang="en-US" smtClean="0"/>
              <a:t>‹#›</a:t>
            </a:fld>
            <a:endParaRPr lang="en-US"/>
          </a:p>
        </p:txBody>
      </p:sp>
    </p:spTree>
    <p:extLst>
      <p:ext uri="{BB962C8B-B14F-4D97-AF65-F5344CB8AC3E}">
        <p14:creationId xmlns:p14="http://schemas.microsoft.com/office/powerpoint/2010/main" val="581949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B44BE-25D0-469E-AC6A-1136E4D175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7EE2E5-317D-45CC-AB23-824AD162AE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09E1B8-CD0C-49D2-B630-53E201847415}"/>
              </a:ext>
            </a:extLst>
          </p:cNvPr>
          <p:cNvSpPr>
            <a:spLocks noGrp="1"/>
          </p:cNvSpPr>
          <p:nvPr>
            <p:ph type="dt" sz="half" idx="10"/>
          </p:nvPr>
        </p:nvSpPr>
        <p:spPr/>
        <p:txBody>
          <a:bodyPr/>
          <a:lstStyle/>
          <a:p>
            <a:fld id="{D097D87D-F6AB-4D71-BB91-E63755483C95}" type="datetime1">
              <a:rPr lang="en-US" smtClean="0"/>
              <a:t>3/15/23</a:t>
            </a:fld>
            <a:endParaRPr lang="en-US" dirty="0"/>
          </a:p>
        </p:txBody>
      </p:sp>
      <p:sp>
        <p:nvSpPr>
          <p:cNvPr id="5" name="Footer Placeholder 4">
            <a:extLst>
              <a:ext uri="{FF2B5EF4-FFF2-40B4-BE49-F238E27FC236}">
                <a16:creationId xmlns:a16="http://schemas.microsoft.com/office/drawing/2014/main" id="{B61655A5-2A37-4E83-802F-305D4C9CF04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06C822C-EDBA-4AE8-A0B0-328F8FEE40FA}"/>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32145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2D86E-E54B-4204-9248-889060EDD7D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43794B1-131E-4B5F-807F-54E2DF8894C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878CCC-C90A-43B6-B876-4897A454462D}"/>
              </a:ext>
            </a:extLst>
          </p:cNvPr>
          <p:cNvSpPr>
            <a:spLocks noGrp="1"/>
          </p:cNvSpPr>
          <p:nvPr>
            <p:ph type="dt" sz="half" idx="10"/>
          </p:nvPr>
        </p:nvSpPr>
        <p:spPr/>
        <p:txBody>
          <a:bodyPr/>
          <a:lstStyle/>
          <a:p>
            <a:fld id="{05683835-153B-424E-9E61-ABF288BA63C3}" type="datetime1">
              <a:rPr lang="en-US" smtClean="0"/>
              <a:t>3/15/23</a:t>
            </a:fld>
            <a:endParaRPr lang="en-US" dirty="0"/>
          </a:p>
        </p:txBody>
      </p:sp>
      <p:sp>
        <p:nvSpPr>
          <p:cNvPr id="5" name="Footer Placeholder 4">
            <a:extLst>
              <a:ext uri="{FF2B5EF4-FFF2-40B4-BE49-F238E27FC236}">
                <a16:creationId xmlns:a16="http://schemas.microsoft.com/office/drawing/2014/main" id="{D5E30D1A-1086-46A1-9C48-FF6E17E6E9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D77EED0-D7F5-44D1-8AAE-B1CB80A65B6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98228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2AB75E-CDA5-42D3-8ACC-B7B8B0F67E3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8699D7F-99F2-490C-A086-1F08DB755AB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8F4F18-1DD9-43CC-84E7-E27FB3CD4624}"/>
              </a:ext>
            </a:extLst>
          </p:cNvPr>
          <p:cNvSpPr>
            <a:spLocks noGrp="1"/>
          </p:cNvSpPr>
          <p:nvPr>
            <p:ph type="dt" sz="half" idx="10"/>
          </p:nvPr>
        </p:nvSpPr>
        <p:spPr/>
        <p:txBody>
          <a:bodyPr/>
          <a:lstStyle/>
          <a:p>
            <a:fld id="{106B8A12-0041-43BC-A721-98915A107E39}" type="datetime1">
              <a:rPr lang="en-US" smtClean="0"/>
              <a:t>3/15/23</a:t>
            </a:fld>
            <a:endParaRPr lang="en-US" dirty="0"/>
          </a:p>
        </p:txBody>
      </p:sp>
      <p:sp>
        <p:nvSpPr>
          <p:cNvPr id="5" name="Footer Placeholder 4">
            <a:extLst>
              <a:ext uri="{FF2B5EF4-FFF2-40B4-BE49-F238E27FC236}">
                <a16:creationId xmlns:a16="http://schemas.microsoft.com/office/drawing/2014/main" id="{6CA07F0C-B77D-44C7-9BC1-F6A6CBFA16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76204EC-4802-48F3-948A-F2ADC931641B}"/>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13161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0E0AE-E4A5-4A33-96ED-D295583942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15776E-F950-4F91-98B8-03C627A471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76998A-5E0A-4F54-8B5D-9CA88C02A87F}"/>
              </a:ext>
            </a:extLst>
          </p:cNvPr>
          <p:cNvSpPr>
            <a:spLocks noGrp="1"/>
          </p:cNvSpPr>
          <p:nvPr>
            <p:ph type="dt" sz="half" idx="10"/>
          </p:nvPr>
        </p:nvSpPr>
        <p:spPr/>
        <p:txBody>
          <a:bodyPr/>
          <a:lstStyle/>
          <a:p>
            <a:fld id="{048D5358-981F-47CE-8578-794EB44DD1A8}" type="datetime1">
              <a:rPr lang="en-US" smtClean="0"/>
              <a:t>3/15/23</a:t>
            </a:fld>
            <a:endParaRPr lang="en-US" dirty="0"/>
          </a:p>
        </p:txBody>
      </p:sp>
      <p:sp>
        <p:nvSpPr>
          <p:cNvPr id="5" name="Footer Placeholder 4">
            <a:extLst>
              <a:ext uri="{FF2B5EF4-FFF2-40B4-BE49-F238E27FC236}">
                <a16:creationId xmlns:a16="http://schemas.microsoft.com/office/drawing/2014/main" id="{505E19F1-8A6E-457B-96B4-28AB1145E54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DC2254F-1C66-4494-82B6-4676F9B9A16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19810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72DFA-E88E-46F3-9061-698197AD45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109C9F-5811-4700-811A-8F7C742392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A00E194-9823-407D-920A-E95252603857}"/>
              </a:ext>
            </a:extLst>
          </p:cNvPr>
          <p:cNvSpPr>
            <a:spLocks noGrp="1"/>
          </p:cNvSpPr>
          <p:nvPr>
            <p:ph type="dt" sz="half" idx="10"/>
          </p:nvPr>
        </p:nvSpPr>
        <p:spPr/>
        <p:txBody>
          <a:bodyPr/>
          <a:lstStyle/>
          <a:p>
            <a:fld id="{391A0554-F3A1-48A1-A2B2-0501C81FEE8A}" type="datetime1">
              <a:rPr lang="en-US" smtClean="0"/>
              <a:t>3/15/23</a:t>
            </a:fld>
            <a:endParaRPr lang="en-US" dirty="0"/>
          </a:p>
        </p:txBody>
      </p:sp>
      <p:sp>
        <p:nvSpPr>
          <p:cNvPr id="5" name="Footer Placeholder 4">
            <a:extLst>
              <a:ext uri="{FF2B5EF4-FFF2-40B4-BE49-F238E27FC236}">
                <a16:creationId xmlns:a16="http://schemas.microsoft.com/office/drawing/2014/main" id="{CC3B3770-561F-4F7E-B46E-23B662CB1A9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E9E4AD5-C576-48B8-88B7-FC877005A4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22213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8BA0D-41C0-42EA-9DBC-771F5CB7B4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2B7E4C-077A-4DE9-8A43-294789BEAD9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09AD053-E05E-49EA-9B82-4EF6831B58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7B320E-92EA-4404-997B-298ABE2B19ED}"/>
              </a:ext>
            </a:extLst>
          </p:cNvPr>
          <p:cNvSpPr>
            <a:spLocks noGrp="1"/>
          </p:cNvSpPr>
          <p:nvPr>
            <p:ph type="dt" sz="half" idx="10"/>
          </p:nvPr>
        </p:nvSpPr>
        <p:spPr/>
        <p:txBody>
          <a:bodyPr/>
          <a:lstStyle/>
          <a:p>
            <a:fld id="{08C3A63B-2D6A-4E76-A98C-76A544CEDFA1}" type="datetime1">
              <a:rPr lang="en-US" smtClean="0"/>
              <a:t>3/15/23</a:t>
            </a:fld>
            <a:endParaRPr lang="en-US" dirty="0"/>
          </a:p>
        </p:txBody>
      </p:sp>
      <p:sp>
        <p:nvSpPr>
          <p:cNvPr id="6" name="Footer Placeholder 5">
            <a:extLst>
              <a:ext uri="{FF2B5EF4-FFF2-40B4-BE49-F238E27FC236}">
                <a16:creationId xmlns:a16="http://schemas.microsoft.com/office/drawing/2014/main" id="{462E6FE3-25F1-4B8F-91AD-C955A44AACA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A1E325F-8C91-47E1-85DB-42B6BA6F288B}"/>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66466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3CBBF-6496-4FFE-9160-F4F221A28D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79C1770-F935-4C0D-B9C8-1DC3A5102F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E3AC743-043D-42FD-B872-B68FF86320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EF36747-DB90-437D-AFA5-2244BD8D46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C41D026-6C71-4A1D-81EB-F8C48F5BB2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004C25E-C2F0-43BD-89FF-CC8AA0282807}"/>
              </a:ext>
            </a:extLst>
          </p:cNvPr>
          <p:cNvSpPr>
            <a:spLocks noGrp="1"/>
          </p:cNvSpPr>
          <p:nvPr>
            <p:ph type="dt" sz="half" idx="10"/>
          </p:nvPr>
        </p:nvSpPr>
        <p:spPr/>
        <p:txBody>
          <a:bodyPr/>
          <a:lstStyle/>
          <a:p>
            <a:fld id="{C8929945-790A-4AF6-8DE7-038028640919}" type="datetime1">
              <a:rPr lang="en-US" smtClean="0"/>
              <a:t>3/15/23</a:t>
            </a:fld>
            <a:endParaRPr lang="en-US" dirty="0"/>
          </a:p>
        </p:txBody>
      </p:sp>
      <p:sp>
        <p:nvSpPr>
          <p:cNvPr id="8" name="Footer Placeholder 7">
            <a:extLst>
              <a:ext uri="{FF2B5EF4-FFF2-40B4-BE49-F238E27FC236}">
                <a16:creationId xmlns:a16="http://schemas.microsoft.com/office/drawing/2014/main" id="{AD80764D-B102-4645-BDDB-04133B4A456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421FC20-FE09-4E58-8FAD-8C6E2BA362A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28433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8925A-74D1-4E70-9B86-DB0473CE6E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B40E6D4-AECC-4B1B-B411-74CDC6575F14}"/>
              </a:ext>
            </a:extLst>
          </p:cNvPr>
          <p:cNvSpPr>
            <a:spLocks noGrp="1"/>
          </p:cNvSpPr>
          <p:nvPr>
            <p:ph type="dt" sz="half" idx="10"/>
          </p:nvPr>
        </p:nvSpPr>
        <p:spPr/>
        <p:txBody>
          <a:bodyPr/>
          <a:lstStyle/>
          <a:p>
            <a:fld id="{2E86F641-9AFD-4346-9D95-C6BA0258641D}" type="datetime1">
              <a:rPr lang="en-US" smtClean="0"/>
              <a:t>3/15/23</a:t>
            </a:fld>
            <a:endParaRPr lang="en-US" dirty="0"/>
          </a:p>
        </p:txBody>
      </p:sp>
      <p:sp>
        <p:nvSpPr>
          <p:cNvPr id="4" name="Footer Placeholder 3">
            <a:extLst>
              <a:ext uri="{FF2B5EF4-FFF2-40B4-BE49-F238E27FC236}">
                <a16:creationId xmlns:a16="http://schemas.microsoft.com/office/drawing/2014/main" id="{DD8FA9C0-A198-4AD2-ACAF-E0221E69ACB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674BCDE-DC8A-44E9-A62B-C54FE62AA056}"/>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23263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273BAC-877A-434A-8570-453ED0567D09}"/>
              </a:ext>
            </a:extLst>
          </p:cNvPr>
          <p:cNvSpPr>
            <a:spLocks noGrp="1"/>
          </p:cNvSpPr>
          <p:nvPr>
            <p:ph type="dt" sz="half" idx="10"/>
          </p:nvPr>
        </p:nvSpPr>
        <p:spPr/>
        <p:txBody>
          <a:bodyPr/>
          <a:lstStyle/>
          <a:p>
            <a:fld id="{DC97F896-799E-431A-86C5-66B3B05FB314}" type="datetime1">
              <a:rPr lang="en-US" smtClean="0"/>
              <a:t>3/15/23</a:t>
            </a:fld>
            <a:endParaRPr lang="en-US" dirty="0"/>
          </a:p>
        </p:txBody>
      </p:sp>
      <p:sp>
        <p:nvSpPr>
          <p:cNvPr id="3" name="Footer Placeholder 2">
            <a:extLst>
              <a:ext uri="{FF2B5EF4-FFF2-40B4-BE49-F238E27FC236}">
                <a16:creationId xmlns:a16="http://schemas.microsoft.com/office/drawing/2014/main" id="{1F640E28-787B-4220-A3CD-5FE537A8E44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57A17A5-9BD7-4C53-AF60-070D836BB76D}"/>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73352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C4A3F-54A2-4963-9E2F-872DD3ADA5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769ED2-D131-4972-89CD-C7669B74AA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A004549-C281-4893-A5CE-CF168F9FC7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B967FF-DA5D-4B8C-AE94-E604DCC6E488}"/>
              </a:ext>
            </a:extLst>
          </p:cNvPr>
          <p:cNvSpPr>
            <a:spLocks noGrp="1"/>
          </p:cNvSpPr>
          <p:nvPr>
            <p:ph type="dt" sz="half" idx="10"/>
          </p:nvPr>
        </p:nvSpPr>
        <p:spPr/>
        <p:txBody>
          <a:bodyPr/>
          <a:lstStyle/>
          <a:p>
            <a:fld id="{97C433B9-F362-4B1B-BDC4-7276A37E8AF7}" type="datetime1">
              <a:rPr lang="en-US" smtClean="0"/>
              <a:t>3/15/23</a:t>
            </a:fld>
            <a:endParaRPr lang="en-US" dirty="0"/>
          </a:p>
        </p:txBody>
      </p:sp>
      <p:sp>
        <p:nvSpPr>
          <p:cNvPr id="6" name="Footer Placeholder 5">
            <a:extLst>
              <a:ext uri="{FF2B5EF4-FFF2-40B4-BE49-F238E27FC236}">
                <a16:creationId xmlns:a16="http://schemas.microsoft.com/office/drawing/2014/main" id="{6A902843-C9C3-41F0-84A4-1FB4B9D5C1C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5A09E5C-9514-4E4E-832F-7505AE566B4E}"/>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340898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D1162-47C2-4994-A885-CD5A4A6B59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730205-C026-4172-9A30-3B22FB9814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ADB3542-8201-4CB0-B4AE-A8DD392E36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D321BF-5445-451B-BB63-E876F296A92D}"/>
              </a:ext>
            </a:extLst>
          </p:cNvPr>
          <p:cNvSpPr>
            <a:spLocks noGrp="1"/>
          </p:cNvSpPr>
          <p:nvPr>
            <p:ph type="dt" sz="half" idx="10"/>
          </p:nvPr>
        </p:nvSpPr>
        <p:spPr/>
        <p:txBody>
          <a:bodyPr/>
          <a:lstStyle/>
          <a:p>
            <a:fld id="{8CC1CD3A-80BF-4B29-8A32-21C186EE335F}" type="datetime1">
              <a:rPr lang="en-US" smtClean="0"/>
              <a:t>3/15/23</a:t>
            </a:fld>
            <a:endParaRPr lang="en-US" dirty="0"/>
          </a:p>
        </p:txBody>
      </p:sp>
      <p:sp>
        <p:nvSpPr>
          <p:cNvPr id="6" name="Footer Placeholder 5">
            <a:extLst>
              <a:ext uri="{FF2B5EF4-FFF2-40B4-BE49-F238E27FC236}">
                <a16:creationId xmlns:a16="http://schemas.microsoft.com/office/drawing/2014/main" id="{33819D55-D8AB-49E3-9402-1BFE23C402E2}"/>
              </a:ext>
            </a:extLst>
          </p:cNvPr>
          <p:cNvSpPr>
            <a:spLocks noGrp="1"/>
          </p:cNvSpPr>
          <p:nvPr>
            <p:ph type="ftr" sz="quarter" idx="11"/>
          </p:nvPr>
        </p:nvSpPr>
        <p:spPr/>
        <p:txBody>
          <a:bodyPr/>
          <a:lstStyle/>
          <a:p>
            <a:pPr algn="l"/>
            <a:endParaRPr lang="en-US" dirty="0"/>
          </a:p>
        </p:txBody>
      </p:sp>
      <p:sp>
        <p:nvSpPr>
          <p:cNvPr id="7" name="Slide Number Placeholder 6">
            <a:extLst>
              <a:ext uri="{FF2B5EF4-FFF2-40B4-BE49-F238E27FC236}">
                <a16:creationId xmlns:a16="http://schemas.microsoft.com/office/drawing/2014/main" id="{8BF11DA5-3BC3-49F2-960B-D2B7E08E8FE1}"/>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5353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a:alphaModFix amt="5000"/>
            <a:lum/>
          </a:blip>
          <a:srcRect/>
          <a:stretch>
            <a:fillRect l="-30000" t="-30000" r="30000" b="-30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CCB14D-7CA0-4F76-98A1-D00254377A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0DB99C1-DA23-473B-A93A-E9FF902593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4A4701-9563-4013-A11D-44ECFEFEFC14}"/>
              </a:ext>
            </a:extLst>
          </p:cNvPr>
          <p:cNvSpPr>
            <a:spLocks noGrp="1"/>
          </p:cNvSpPr>
          <p:nvPr>
            <p:ph type="dt" sz="half" idx="2"/>
          </p:nvPr>
        </p:nvSpPr>
        <p:spPr>
          <a:xfrm>
            <a:off x="2465263" y="637676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258E4A-E7D7-4681-AA5A-4B5E3A2F0F44}" type="datetime1">
              <a:rPr lang="en-US" smtClean="0"/>
              <a:t>3/15/23</a:t>
            </a:fld>
            <a:endParaRPr lang="en-US" dirty="0"/>
          </a:p>
        </p:txBody>
      </p:sp>
      <p:sp>
        <p:nvSpPr>
          <p:cNvPr id="5" name="Footer Placeholder 4">
            <a:extLst>
              <a:ext uri="{FF2B5EF4-FFF2-40B4-BE49-F238E27FC236}">
                <a16:creationId xmlns:a16="http://schemas.microsoft.com/office/drawing/2014/main" id="{89B02E0D-53DE-4BE5-9E02-55E400E81D99}"/>
              </a:ext>
            </a:extLst>
          </p:cNvPr>
          <p:cNvSpPr>
            <a:spLocks noGrp="1"/>
          </p:cNvSpPr>
          <p:nvPr>
            <p:ph type="ftr" sz="quarter" idx="3"/>
          </p:nvPr>
        </p:nvSpPr>
        <p:spPr>
          <a:xfrm>
            <a:off x="5208463" y="6383110"/>
            <a:ext cx="357414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2F9A22F-7F96-4FB8-99D3-80BC2F28CC56}"/>
              </a:ext>
            </a:extLst>
          </p:cNvPr>
          <p:cNvSpPr>
            <a:spLocks noGrp="1"/>
          </p:cNvSpPr>
          <p:nvPr>
            <p:ph type="sldNum" sz="quarter" idx="4"/>
          </p:nvPr>
        </p:nvSpPr>
        <p:spPr>
          <a:xfrm>
            <a:off x="8782606" y="638311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98EE3D-8CD1-4C3F-BD1C-C98C9596463C}" type="slidenum">
              <a:rPr lang="en-US" smtClean="0"/>
              <a:t>‹#›</a:t>
            </a:fld>
            <a:endParaRPr lang="en-US" dirty="0"/>
          </a:p>
        </p:txBody>
      </p:sp>
      <p:pic>
        <p:nvPicPr>
          <p:cNvPr id="7" name="Picture 6">
            <a:extLst>
              <a:ext uri="{FF2B5EF4-FFF2-40B4-BE49-F238E27FC236}">
                <a16:creationId xmlns:a16="http://schemas.microsoft.com/office/drawing/2014/main" id="{B962870A-8F93-4EDB-9D77-8B45F0381F02}"/>
              </a:ext>
            </a:extLst>
          </p:cNvPr>
          <p:cNvPicPr>
            <a:picLocks noChangeAspect="1"/>
          </p:cNvPicPr>
          <p:nvPr userDrawn="1"/>
        </p:nvPicPr>
        <p:blipFill rotWithShape="1">
          <a:blip>
            <a:clrChange>
              <a:clrFrom>
                <a:srgbClr val="FFFFFF"/>
              </a:clrFrom>
              <a:clrTo>
                <a:srgbClr val="FFFFFF">
                  <a:alpha val="0"/>
                </a:srgbClr>
              </a:clrTo>
            </a:clrChange>
            <a:alphaModFix amt="72000"/>
          </a:blip>
          <a:srcRect r="23538" b="11275"/>
          <a:stretch/>
        </p:blipFill>
        <p:spPr>
          <a:xfrm>
            <a:off x="1" y="6260646"/>
            <a:ext cx="2465262" cy="597354"/>
          </a:xfrm>
          <a:prstGeom prst="rect">
            <a:avLst/>
          </a:prstGeom>
        </p:spPr>
      </p:pic>
    </p:spTree>
    <p:extLst>
      <p:ext uri="{BB962C8B-B14F-4D97-AF65-F5344CB8AC3E}">
        <p14:creationId xmlns:p14="http://schemas.microsoft.com/office/powerpoint/2010/main" val="395898186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a:alphaModFix amt="5000"/>
            <a:lum/>
          </a:blip>
          <a:srcRect/>
          <a:stretch>
            <a:fillRect l="-30000" t="-30000" r="30000" b="-3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D68DA-43BA-4508-8DE2-BA9BB7B2FA5B}"/>
              </a:ext>
            </a:extLst>
          </p:cNvPr>
          <p:cNvSpPr>
            <a:spLocks noGrp="1"/>
          </p:cNvSpPr>
          <p:nvPr>
            <p:ph type="ctrTitle"/>
          </p:nvPr>
        </p:nvSpPr>
        <p:spPr>
          <a:xfrm>
            <a:off x="4528809" y="597508"/>
            <a:ext cx="7433996" cy="3686015"/>
          </a:xfrm>
        </p:spPr>
        <p:txBody>
          <a:bodyPr>
            <a:normAutofit/>
          </a:bodyPr>
          <a:lstStyle/>
          <a:p>
            <a:r>
              <a:rPr lang="en-US" sz="8000" dirty="0"/>
              <a:t>Introduction</a:t>
            </a:r>
          </a:p>
        </p:txBody>
      </p:sp>
      <p:sp>
        <p:nvSpPr>
          <p:cNvPr id="3" name="Subtitle 2">
            <a:extLst>
              <a:ext uri="{FF2B5EF4-FFF2-40B4-BE49-F238E27FC236}">
                <a16:creationId xmlns:a16="http://schemas.microsoft.com/office/drawing/2014/main" id="{A8E9CFF2-3777-4FF4-A759-8491175B0B7C}"/>
              </a:ext>
            </a:extLst>
          </p:cNvPr>
          <p:cNvSpPr>
            <a:spLocks noGrp="1"/>
          </p:cNvSpPr>
          <p:nvPr>
            <p:ph type="subTitle" idx="1"/>
          </p:nvPr>
        </p:nvSpPr>
        <p:spPr>
          <a:xfrm>
            <a:off x="5289753" y="4672739"/>
            <a:ext cx="6269347" cy="1021498"/>
          </a:xfrm>
        </p:spPr>
        <p:txBody>
          <a:bodyPr>
            <a:normAutofit/>
          </a:bodyPr>
          <a:lstStyle/>
          <a:p>
            <a:r>
              <a:rPr lang="en-US" sz="2400" dirty="0" err="1"/>
              <a:t>BullX</a:t>
            </a:r>
            <a:r>
              <a:rPr lang="en-US" sz="2400" dirty="0"/>
              <a:t> Team</a:t>
            </a:r>
            <a:endParaRPr lang="en-US" sz="2400" dirty="0">
              <a:solidFill>
                <a:schemeClr val="tx1">
                  <a:lumMod val="85000"/>
                  <a:lumOff val="15000"/>
                </a:schemeClr>
              </a:solidFill>
            </a:endParaRPr>
          </a:p>
        </p:txBody>
      </p:sp>
      <p:pic>
        <p:nvPicPr>
          <p:cNvPr id="9" name="Picture 8">
            <a:extLst>
              <a:ext uri="{FF2B5EF4-FFF2-40B4-BE49-F238E27FC236}">
                <a16:creationId xmlns:a16="http://schemas.microsoft.com/office/drawing/2014/main" id="{C7EB52C5-1CC7-4A97-9CA7-1A66C7836471}"/>
              </a:ext>
            </a:extLst>
          </p:cNvPr>
          <p:cNvPicPr>
            <a:picLocks noChangeAspect="1"/>
          </p:cNvPicPr>
          <p:nvPr/>
        </p:nvPicPr>
        <p:blipFill rotWithShape="1">
          <a:blip>
            <a:clrChange>
              <a:clrFrom>
                <a:srgbClr val="FFFFFF"/>
              </a:clrFrom>
              <a:clrTo>
                <a:srgbClr val="FFFFFF">
                  <a:alpha val="0"/>
                </a:srgbClr>
              </a:clrTo>
            </a:clrChange>
            <a:alphaModFix amt="72000"/>
          </a:blip>
          <a:srcRect r="23538" b="11275"/>
          <a:stretch/>
        </p:blipFill>
        <p:spPr>
          <a:xfrm>
            <a:off x="1" y="6260646"/>
            <a:ext cx="2465262" cy="597354"/>
          </a:xfrm>
          <a:prstGeom prst="rect">
            <a:avLst/>
          </a:prstGeom>
        </p:spPr>
      </p:pic>
    </p:spTree>
    <p:extLst>
      <p:ext uri="{BB962C8B-B14F-4D97-AF65-F5344CB8AC3E}">
        <p14:creationId xmlns:p14="http://schemas.microsoft.com/office/powerpoint/2010/main" val="4043737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387D3-8673-1FD7-6801-B5A4BA2AD4B8}"/>
              </a:ext>
            </a:extLst>
          </p:cNvPr>
          <p:cNvSpPr>
            <a:spLocks noGrp="1"/>
          </p:cNvSpPr>
          <p:nvPr>
            <p:ph type="title"/>
          </p:nvPr>
        </p:nvSpPr>
        <p:spPr/>
        <p:txBody>
          <a:bodyPr/>
          <a:lstStyle/>
          <a:p>
            <a:r>
              <a:rPr lang="en-US" dirty="0"/>
              <a:t>Projected Need in H2 Production  </a:t>
            </a:r>
          </a:p>
        </p:txBody>
      </p:sp>
      <p:sp>
        <p:nvSpPr>
          <p:cNvPr id="3" name="Content Placeholder 2">
            <a:extLst>
              <a:ext uri="{FF2B5EF4-FFF2-40B4-BE49-F238E27FC236}">
                <a16:creationId xmlns:a16="http://schemas.microsoft.com/office/drawing/2014/main" id="{04EFBA56-18B2-F06C-A216-309D9C4C4B89}"/>
              </a:ext>
            </a:extLst>
          </p:cNvPr>
          <p:cNvSpPr>
            <a:spLocks noGrp="1"/>
          </p:cNvSpPr>
          <p:nvPr>
            <p:ph idx="1"/>
          </p:nvPr>
        </p:nvSpPr>
        <p:spPr/>
        <p:txBody>
          <a:bodyPr/>
          <a:lstStyle/>
          <a:p>
            <a:r>
              <a:rPr lang="en-US" dirty="0"/>
              <a:t>IEA </a:t>
            </a:r>
            <a:r>
              <a:rPr lang="en-US" dirty="0">
                <a:sym typeface="Wingdings" panose="05000000000000000000" pitchFamily="2" charset="2"/>
              </a:rPr>
              <a:t> 134 to 240 GW installed capacity with these numbers likely increasing far beyond these estimates.  End of year (2022) analysis had the project pipeline in excess of 300 GW by 2030.</a:t>
            </a:r>
          </a:p>
          <a:p>
            <a:endParaRPr lang="en-US" dirty="0">
              <a:sym typeface="Wingdings" panose="05000000000000000000" pitchFamily="2" charset="2"/>
            </a:endParaRPr>
          </a:p>
          <a:p>
            <a:r>
              <a:rPr lang="en-US" dirty="0">
                <a:sym typeface="Wingdings" panose="05000000000000000000" pitchFamily="2" charset="2"/>
              </a:rPr>
              <a:t>These planned projects and required ramp rate up to 700+ GW installed in 2030 to be on track for net zero by 2050.  </a:t>
            </a:r>
            <a:r>
              <a:rPr lang="en-US" dirty="0" err="1">
                <a:sym typeface="Wingdings" panose="05000000000000000000" pitchFamily="2" charset="2"/>
              </a:rPr>
              <a:t>Electrolyzer</a:t>
            </a:r>
            <a:r>
              <a:rPr lang="en-US" dirty="0">
                <a:sym typeface="Wingdings" panose="05000000000000000000" pitchFamily="2" charset="2"/>
              </a:rPr>
              <a:t> production and announced production ramp will not meet this demand.  </a:t>
            </a:r>
            <a:r>
              <a:rPr lang="en-US" dirty="0" err="1">
                <a:sym typeface="Wingdings" panose="05000000000000000000" pitchFamily="2" charset="2"/>
              </a:rPr>
              <a:t>Electrolyzer</a:t>
            </a:r>
            <a:r>
              <a:rPr lang="en-US" dirty="0">
                <a:sym typeface="Wingdings" panose="05000000000000000000" pitchFamily="2" charset="2"/>
              </a:rPr>
              <a:t> production is booked years in advance, </a:t>
            </a:r>
            <a:r>
              <a:rPr lang="en-US" b="1" u="sng" dirty="0">
                <a:sym typeface="Wingdings" panose="05000000000000000000" pitchFamily="2" charset="2"/>
              </a:rPr>
              <a:t>especially true for MW range systems.</a:t>
            </a:r>
          </a:p>
          <a:p>
            <a:endParaRPr lang="en-US" dirty="0">
              <a:sym typeface="Wingdings" panose="05000000000000000000" pitchFamily="2" charset="2"/>
            </a:endParaRPr>
          </a:p>
          <a:p>
            <a:endParaRPr lang="en-US" dirty="0">
              <a:sym typeface="Wingdings" panose="05000000000000000000" pitchFamily="2" charset="2"/>
            </a:endParaRPr>
          </a:p>
          <a:p>
            <a:endParaRPr lang="en-US" dirty="0">
              <a:sym typeface="Wingdings" panose="05000000000000000000" pitchFamily="2" charset="2"/>
            </a:endParaRPr>
          </a:p>
          <a:p>
            <a:endParaRPr lang="en-US" dirty="0">
              <a:sym typeface="Wingdings" panose="05000000000000000000" pitchFamily="2" charset="2"/>
            </a:endParaRPr>
          </a:p>
          <a:p>
            <a:endParaRPr lang="en-US" dirty="0">
              <a:sym typeface="Wingdings" panose="05000000000000000000" pitchFamily="2" charset="2"/>
            </a:endParaRPr>
          </a:p>
          <a:p>
            <a:endParaRPr lang="en-US" dirty="0"/>
          </a:p>
        </p:txBody>
      </p:sp>
    </p:spTree>
    <p:extLst>
      <p:ext uri="{BB962C8B-B14F-4D97-AF65-F5344CB8AC3E}">
        <p14:creationId xmlns:p14="http://schemas.microsoft.com/office/powerpoint/2010/main" val="176173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5D54AD9-6FE8-6C64-376B-3FC80778B312}"/>
              </a:ext>
            </a:extLst>
          </p:cNvPr>
          <p:cNvPicPr>
            <a:picLocks noChangeAspect="1"/>
          </p:cNvPicPr>
          <p:nvPr/>
        </p:nvPicPr>
        <p:blipFill>
          <a:blip/>
          <a:stretch>
            <a:fillRect/>
          </a:stretch>
        </p:blipFill>
        <p:spPr>
          <a:xfrm>
            <a:off x="592782" y="0"/>
            <a:ext cx="11006436" cy="6858000"/>
          </a:xfrm>
          <a:prstGeom prst="rect">
            <a:avLst/>
          </a:prstGeom>
        </p:spPr>
      </p:pic>
    </p:spTree>
    <p:extLst>
      <p:ext uri="{BB962C8B-B14F-4D97-AF65-F5344CB8AC3E}">
        <p14:creationId xmlns:p14="http://schemas.microsoft.com/office/powerpoint/2010/main" val="1309855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BF512-2816-AFB1-EB3E-02D93DF3C8F2}"/>
              </a:ext>
            </a:extLst>
          </p:cNvPr>
          <p:cNvSpPr>
            <a:spLocks noGrp="1"/>
          </p:cNvSpPr>
          <p:nvPr>
            <p:ph type="title"/>
          </p:nvPr>
        </p:nvSpPr>
        <p:spPr/>
        <p:txBody>
          <a:bodyPr>
            <a:normAutofit/>
          </a:bodyPr>
          <a:lstStyle/>
          <a:p>
            <a:r>
              <a:rPr lang="en-US" dirty="0">
                <a:latin typeface="Calibri" panose="020F0502020204030204" pitchFamily="34" charset="0"/>
                <a:ea typeface="Times New Roman" panose="02020603050405020304" pitchFamily="18" charset="0"/>
              </a:rPr>
              <a:t>A bit more understanding of the potential manufacturing cost reductions?</a:t>
            </a:r>
            <a:endParaRPr lang="en-US" dirty="0"/>
          </a:p>
        </p:txBody>
      </p:sp>
      <p:pic>
        <p:nvPicPr>
          <p:cNvPr id="6" name="Content Placeholder 5">
            <a:extLst>
              <a:ext uri="{FF2B5EF4-FFF2-40B4-BE49-F238E27FC236}">
                <a16:creationId xmlns:a16="http://schemas.microsoft.com/office/drawing/2014/main" id="{DEC983E4-C764-2CA2-186D-62255C1509A8}"/>
              </a:ext>
            </a:extLst>
          </p:cNvPr>
          <p:cNvPicPr>
            <a:picLocks noGrp="1" noChangeAspect="1"/>
          </p:cNvPicPr>
          <p:nvPr>
            <p:ph idx="1"/>
          </p:nvPr>
        </p:nvPicPr>
        <p:blipFill rotWithShape="1">
          <a:blip/>
          <a:srcRect l="3504" t="7236" r="76936" b="18152"/>
          <a:stretch/>
        </p:blipFill>
        <p:spPr>
          <a:xfrm>
            <a:off x="0" y="1737359"/>
            <a:ext cx="3135086" cy="3383281"/>
          </a:xfrm>
        </p:spPr>
      </p:pic>
      <p:sp>
        <p:nvSpPr>
          <p:cNvPr id="4" name="Slide Number Placeholder 3">
            <a:extLst>
              <a:ext uri="{FF2B5EF4-FFF2-40B4-BE49-F238E27FC236}">
                <a16:creationId xmlns:a16="http://schemas.microsoft.com/office/drawing/2014/main" id="{B66D911C-89B5-AF7C-6603-27CED62B1C49}"/>
              </a:ext>
            </a:extLst>
          </p:cNvPr>
          <p:cNvSpPr>
            <a:spLocks noGrp="1"/>
          </p:cNvSpPr>
          <p:nvPr>
            <p:ph type="sldNum" sz="quarter" idx="12"/>
          </p:nvPr>
        </p:nvSpPr>
        <p:spPr/>
        <p:txBody>
          <a:bodyPr/>
          <a:lstStyle/>
          <a:p>
            <a:fld id="{3A98EE3D-8CD1-4C3F-BD1C-C98C9596463C}" type="slidenum">
              <a:rPr lang="en-US" smtClean="0"/>
              <a:t>12</a:t>
            </a:fld>
            <a:endParaRPr lang="en-US" dirty="0"/>
          </a:p>
        </p:txBody>
      </p:sp>
      <p:sp>
        <p:nvSpPr>
          <p:cNvPr id="8" name="Content Placeholder 2">
            <a:extLst>
              <a:ext uri="{FF2B5EF4-FFF2-40B4-BE49-F238E27FC236}">
                <a16:creationId xmlns:a16="http://schemas.microsoft.com/office/drawing/2014/main" id="{62B52AFD-B66A-4C48-E953-2DAEAD0B6FD8}"/>
              </a:ext>
            </a:extLst>
          </p:cNvPr>
          <p:cNvSpPr txBox="1">
            <a:spLocks/>
          </p:cNvSpPr>
          <p:nvPr/>
        </p:nvSpPr>
        <p:spPr>
          <a:xfrm>
            <a:off x="3135086" y="1825625"/>
            <a:ext cx="8752114"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b="1" dirty="0"/>
              <a:t>We are primarily chasing the 72% manufacturing costs</a:t>
            </a:r>
          </a:p>
          <a:p>
            <a:pPr marL="0" indent="0">
              <a:buFont typeface="Arial" panose="020B0604020202020204" pitchFamily="34" charset="0"/>
              <a:buNone/>
            </a:pPr>
            <a:r>
              <a:rPr lang="en-US" sz="2400" dirty="0"/>
              <a:t>- Most alkaline-water </a:t>
            </a:r>
            <a:r>
              <a:rPr lang="en-US" sz="2400" dirty="0" err="1"/>
              <a:t>electrolyzer</a:t>
            </a:r>
            <a:r>
              <a:rPr lang="en-US" sz="2400" dirty="0"/>
              <a:t> stack designs are adaptations of older </a:t>
            </a:r>
            <a:r>
              <a:rPr lang="en-US" sz="2400" dirty="0" err="1"/>
              <a:t>Chloralkali</a:t>
            </a:r>
            <a:r>
              <a:rPr lang="en-US" sz="2400" dirty="0"/>
              <a:t> designs.  These designs have many individual components, each with their own fabrication supply chains and requiring intricate assembly, often requiring part placement/alignment and unitization to be facilitated by manual labor</a:t>
            </a:r>
          </a:p>
          <a:p>
            <a:pPr marL="0" indent="0">
              <a:buFont typeface="Arial" panose="020B0604020202020204" pitchFamily="34" charset="0"/>
              <a:buNone/>
            </a:pPr>
            <a:r>
              <a:rPr lang="en-US" sz="2400" dirty="0"/>
              <a:t>- Our design eliminates, integrates or combines many of the individual components and greatly simplifies the unitization and stacking process - The design is simplified to the point we believe manufacturing can be automated and scaled with low part handling and manpower requirements even with moving to large area cells at high production rates</a:t>
            </a:r>
          </a:p>
        </p:txBody>
      </p:sp>
      <p:sp>
        <p:nvSpPr>
          <p:cNvPr id="9" name="TextBox 8">
            <a:extLst>
              <a:ext uri="{FF2B5EF4-FFF2-40B4-BE49-F238E27FC236}">
                <a16:creationId xmlns:a16="http://schemas.microsoft.com/office/drawing/2014/main" id="{306DA0C7-345F-BA24-AA04-CDE3218084B9}"/>
              </a:ext>
            </a:extLst>
          </p:cNvPr>
          <p:cNvSpPr txBox="1"/>
          <p:nvPr/>
        </p:nvSpPr>
        <p:spPr>
          <a:xfrm>
            <a:off x="102637" y="4749282"/>
            <a:ext cx="2929812" cy="523220"/>
          </a:xfrm>
          <a:prstGeom prst="rect">
            <a:avLst/>
          </a:prstGeom>
          <a:noFill/>
        </p:spPr>
        <p:txBody>
          <a:bodyPr wrap="square" rtlCol="0">
            <a:spAutoFit/>
          </a:bodyPr>
          <a:lstStyle/>
          <a:p>
            <a:r>
              <a:rPr lang="en-US" sz="1400" dirty="0"/>
              <a:t>Alkaline </a:t>
            </a:r>
            <a:r>
              <a:rPr lang="en-US" sz="1400" dirty="0" err="1"/>
              <a:t>Electrolyzer</a:t>
            </a:r>
            <a:r>
              <a:rPr lang="en-US" sz="1400" dirty="0"/>
              <a:t> cost breakdown.</a:t>
            </a:r>
          </a:p>
          <a:p>
            <a:r>
              <a:rPr lang="en-US" sz="1400" dirty="0"/>
              <a:t>Goldman Sachs – </a:t>
            </a:r>
            <a:r>
              <a:rPr lang="en-US" sz="1400" dirty="0" err="1"/>
              <a:t>Carbonomics</a:t>
            </a:r>
            <a:r>
              <a:rPr lang="en-US" sz="1400" dirty="0"/>
              <a:t> 2022</a:t>
            </a:r>
          </a:p>
        </p:txBody>
      </p:sp>
    </p:spTree>
    <p:extLst>
      <p:ext uri="{BB962C8B-B14F-4D97-AF65-F5344CB8AC3E}">
        <p14:creationId xmlns:p14="http://schemas.microsoft.com/office/powerpoint/2010/main" val="649205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F149B-B32D-A2A0-4220-0C072842022D}"/>
              </a:ext>
            </a:extLst>
          </p:cNvPr>
          <p:cNvSpPr>
            <a:spLocks noGrp="1"/>
          </p:cNvSpPr>
          <p:nvPr>
            <p:ph type="title"/>
          </p:nvPr>
        </p:nvSpPr>
        <p:spPr/>
        <p:txBody>
          <a:bodyPr/>
          <a:lstStyle/>
          <a:p>
            <a:r>
              <a:rPr lang="en-US" sz="4400" dirty="0">
                <a:effectLst/>
                <a:latin typeface="Calibri" panose="020F0502020204030204" pitchFamily="34" charset="0"/>
                <a:ea typeface="Times New Roman" panose="02020603050405020304" pitchFamily="18" charset="0"/>
              </a:rPr>
              <a:t>How much automation is needed for scale</a:t>
            </a:r>
            <a:r>
              <a:rPr lang="en-US" dirty="0">
                <a:latin typeface="Calibri" panose="020F0502020204030204" pitchFamily="34" charset="0"/>
                <a:ea typeface="Calibri" panose="020F0502020204030204" pitchFamily="34" charset="0"/>
              </a:rPr>
              <a:t>?</a:t>
            </a:r>
            <a:endParaRPr lang="en-US" dirty="0"/>
          </a:p>
        </p:txBody>
      </p:sp>
      <p:sp>
        <p:nvSpPr>
          <p:cNvPr id="3" name="Content Placeholder 2">
            <a:extLst>
              <a:ext uri="{FF2B5EF4-FFF2-40B4-BE49-F238E27FC236}">
                <a16:creationId xmlns:a16="http://schemas.microsoft.com/office/drawing/2014/main" id="{85BDDC70-F859-101B-A343-5071888222A7}"/>
              </a:ext>
            </a:extLst>
          </p:cNvPr>
          <p:cNvSpPr>
            <a:spLocks noGrp="1"/>
          </p:cNvSpPr>
          <p:nvPr>
            <p:ph idx="1"/>
          </p:nvPr>
        </p:nvSpPr>
        <p:spPr>
          <a:xfrm>
            <a:off x="3545632" y="1825625"/>
            <a:ext cx="7808167" cy="4351338"/>
          </a:xfrm>
        </p:spPr>
        <p:txBody>
          <a:bodyPr>
            <a:normAutofit fontScale="92500" lnSpcReduction="20000"/>
          </a:bodyPr>
          <a:lstStyle/>
          <a:p>
            <a:r>
              <a:rPr lang="en-US" dirty="0"/>
              <a:t>The design, having been simplified and designed from the beginning to allow automation, is what will really drive the cost reduction</a:t>
            </a:r>
          </a:p>
          <a:p>
            <a:r>
              <a:rPr lang="en-US" dirty="0"/>
              <a:t>The automation level will need to be high to realize full cost reduction and peak margin.  Early financial models show the product should still be profitable before reaching a high level of automation</a:t>
            </a:r>
          </a:p>
          <a:p>
            <a:r>
              <a:rPr lang="en-US" dirty="0"/>
              <a:t>The required investment for scaled production automation should be low. We are using standard robotics and standard manufacturing techniques with custom tooling.  </a:t>
            </a:r>
          </a:p>
          <a:p>
            <a:pPr marL="0" indent="0">
              <a:buNone/>
            </a:pPr>
            <a:r>
              <a:rPr lang="en-US" sz="1900" dirty="0"/>
              <a:t>Left: used ABB 6-axis robot landed at the manufacturing facility. ~$25,000 - $30,000 per used robot</a:t>
            </a:r>
          </a:p>
          <a:p>
            <a:endParaRPr lang="en-US" dirty="0"/>
          </a:p>
        </p:txBody>
      </p:sp>
      <p:sp>
        <p:nvSpPr>
          <p:cNvPr id="4" name="Slide Number Placeholder 3">
            <a:extLst>
              <a:ext uri="{FF2B5EF4-FFF2-40B4-BE49-F238E27FC236}">
                <a16:creationId xmlns:a16="http://schemas.microsoft.com/office/drawing/2014/main" id="{6E4FB915-B9A6-AA3E-1205-841A0F051585}"/>
              </a:ext>
            </a:extLst>
          </p:cNvPr>
          <p:cNvSpPr>
            <a:spLocks noGrp="1"/>
          </p:cNvSpPr>
          <p:nvPr>
            <p:ph type="sldNum" sz="quarter" idx="12"/>
          </p:nvPr>
        </p:nvSpPr>
        <p:spPr/>
        <p:txBody>
          <a:bodyPr/>
          <a:lstStyle/>
          <a:p>
            <a:fld id="{3A98EE3D-8CD1-4C3F-BD1C-C98C9596463C}" type="slidenum">
              <a:rPr lang="en-US" smtClean="0"/>
              <a:t>13</a:t>
            </a:fld>
            <a:endParaRPr lang="en-US" dirty="0"/>
          </a:p>
        </p:txBody>
      </p:sp>
      <p:pic>
        <p:nvPicPr>
          <p:cNvPr id="5" name="Picture 4">
            <a:extLst>
              <a:ext uri="{FF2B5EF4-FFF2-40B4-BE49-F238E27FC236}">
                <a16:creationId xmlns:a16="http://schemas.microsoft.com/office/drawing/2014/main" id="{969C4B60-6085-5FD7-1087-3B304723F92B}"/>
              </a:ext>
            </a:extLst>
          </p:cNvPr>
          <p:cNvPicPr>
            <a:picLocks noChangeAspect="1"/>
          </p:cNvPicPr>
          <p:nvPr/>
        </p:nvPicPr>
        <p:blipFill rotWithShape="1">
          <a:blip/>
          <a:srcRect t="9931" b="14014"/>
          <a:stretch/>
        </p:blipFill>
        <p:spPr>
          <a:xfrm>
            <a:off x="207566" y="1349761"/>
            <a:ext cx="3201829" cy="5215911"/>
          </a:xfrm>
          <a:prstGeom prst="rect">
            <a:avLst/>
          </a:prstGeom>
          <a:ln>
            <a:noFill/>
          </a:ln>
          <a:effectLst>
            <a:softEdge rad="112500"/>
          </a:effectLst>
        </p:spPr>
      </p:pic>
    </p:spTree>
    <p:extLst>
      <p:ext uri="{BB962C8B-B14F-4D97-AF65-F5344CB8AC3E}">
        <p14:creationId xmlns:p14="http://schemas.microsoft.com/office/powerpoint/2010/main" val="3482300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206E1-2DD5-3228-9FE4-2626AA43584B}"/>
              </a:ext>
            </a:extLst>
          </p:cNvPr>
          <p:cNvSpPr>
            <a:spLocks noGrp="1"/>
          </p:cNvSpPr>
          <p:nvPr>
            <p:ph type="title"/>
          </p:nvPr>
        </p:nvSpPr>
        <p:spPr/>
        <p:txBody>
          <a:bodyPr/>
          <a:lstStyle/>
          <a:p>
            <a:r>
              <a:rPr lang="en-US" b="1" dirty="0"/>
              <a:t>Team introduction</a:t>
            </a:r>
          </a:p>
        </p:txBody>
      </p:sp>
      <p:sp>
        <p:nvSpPr>
          <p:cNvPr id="3" name="Content Placeholder 2">
            <a:extLst>
              <a:ext uri="{FF2B5EF4-FFF2-40B4-BE49-F238E27FC236}">
                <a16:creationId xmlns:a16="http://schemas.microsoft.com/office/drawing/2014/main" id="{3FB10190-D02D-FDE2-48BD-1F8B759820F4}"/>
              </a:ext>
            </a:extLst>
          </p:cNvPr>
          <p:cNvSpPr>
            <a:spLocks noGrp="1"/>
          </p:cNvSpPr>
          <p:nvPr>
            <p:ph idx="1"/>
          </p:nvPr>
        </p:nvSpPr>
        <p:spPr/>
        <p:txBody>
          <a:bodyPr>
            <a:normAutofit fontScale="77500" lnSpcReduction="20000"/>
          </a:bodyPr>
          <a:lstStyle/>
          <a:p>
            <a:pPr marL="0" indent="0">
              <a:buNone/>
            </a:pPr>
            <a:r>
              <a:rPr lang="en-US" dirty="0"/>
              <a:t>Over 40 years combined experience in hydrogen technologies including fuel cells and electrolysis.  Experience heavily focused on research and development, scale-up and commercialization.</a:t>
            </a:r>
          </a:p>
          <a:p>
            <a:r>
              <a:rPr lang="en-US" dirty="0"/>
              <a:t>Process development, process modeling, PFD, P&amp;ID, equipment and instrumentation specification and selection, HAZOP, FMEA, start-up and commissioning of fuel cell and electrolysis prototypes, pilot and commercial systems</a:t>
            </a:r>
          </a:p>
          <a:p>
            <a:r>
              <a:rPr lang="en-US" dirty="0"/>
              <a:t>Automated state of health monitoring and SCADA integration and operation of fuel cell and electrolysis plants</a:t>
            </a:r>
          </a:p>
          <a:p>
            <a:r>
              <a:rPr lang="en-US" dirty="0"/>
              <a:t>Electrochemical cell and stack development, model driven design (CFD, FEA)</a:t>
            </a:r>
          </a:p>
          <a:p>
            <a:r>
              <a:rPr lang="en-US" dirty="0"/>
              <a:t>Experience in PEM, MCFC, SOFC and PAFC fuel cell systems</a:t>
            </a:r>
          </a:p>
          <a:p>
            <a:r>
              <a:rPr lang="en-US" dirty="0"/>
              <a:t>Experience in PEM, Alkaline-water and SOEC electrolysis systems</a:t>
            </a:r>
          </a:p>
          <a:p>
            <a:r>
              <a:rPr lang="en-US" dirty="0"/>
              <a:t>Experience conducting market research, technical and economic feasibility, technical due diligence for investment</a:t>
            </a:r>
          </a:p>
        </p:txBody>
      </p:sp>
    </p:spTree>
    <p:extLst>
      <p:ext uri="{BB962C8B-B14F-4D97-AF65-F5344CB8AC3E}">
        <p14:creationId xmlns:p14="http://schemas.microsoft.com/office/powerpoint/2010/main" val="3220845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B01FC-9616-EF45-DACD-BE1B490A7642}"/>
              </a:ext>
            </a:extLst>
          </p:cNvPr>
          <p:cNvSpPr>
            <a:spLocks noGrp="1"/>
          </p:cNvSpPr>
          <p:nvPr>
            <p:ph type="title"/>
          </p:nvPr>
        </p:nvSpPr>
        <p:spPr/>
        <p:txBody>
          <a:bodyPr/>
          <a:lstStyle/>
          <a:p>
            <a:r>
              <a:rPr lang="en-US" b="1" dirty="0"/>
              <a:t>Facilities and Capabilities</a:t>
            </a:r>
          </a:p>
        </p:txBody>
      </p:sp>
      <p:sp>
        <p:nvSpPr>
          <p:cNvPr id="3" name="Content Placeholder 2">
            <a:extLst>
              <a:ext uri="{FF2B5EF4-FFF2-40B4-BE49-F238E27FC236}">
                <a16:creationId xmlns:a16="http://schemas.microsoft.com/office/drawing/2014/main" id="{6841A155-2C00-C72E-E8BB-1A46A3FBD6D2}"/>
              </a:ext>
            </a:extLst>
          </p:cNvPr>
          <p:cNvSpPr>
            <a:spLocks noGrp="1"/>
          </p:cNvSpPr>
          <p:nvPr>
            <p:ph idx="1"/>
          </p:nvPr>
        </p:nvSpPr>
        <p:spPr>
          <a:xfrm>
            <a:off x="213049" y="1825625"/>
            <a:ext cx="6047792" cy="4351338"/>
          </a:xfrm>
        </p:spPr>
        <p:txBody>
          <a:bodyPr>
            <a:normAutofit/>
          </a:bodyPr>
          <a:lstStyle/>
          <a:p>
            <a:pPr marL="0" indent="0">
              <a:buNone/>
            </a:pPr>
            <a:r>
              <a:rPr lang="en-US" dirty="0"/>
              <a:t>Machining and prototyping capabilities </a:t>
            </a:r>
          </a:p>
          <a:p>
            <a:pPr lvl="1"/>
            <a:r>
              <a:rPr lang="en-US" dirty="0"/>
              <a:t>Lathe, CNC, 3-D printing, laser cutting and other fabrication methods</a:t>
            </a:r>
          </a:p>
          <a:p>
            <a:pPr marL="0" indent="0">
              <a:buNone/>
            </a:pPr>
            <a:endParaRPr lang="en-US" dirty="0"/>
          </a:p>
          <a:p>
            <a:pPr marL="0" indent="0">
              <a:buNone/>
            </a:pPr>
            <a:r>
              <a:rPr lang="en-US" dirty="0"/>
              <a:t>Test facilities</a:t>
            </a:r>
          </a:p>
          <a:p>
            <a:pPr lvl="1"/>
            <a:r>
              <a:rPr lang="en-US" dirty="0"/>
              <a:t>R&amp;D – electrochemical characterization</a:t>
            </a:r>
          </a:p>
          <a:p>
            <a:pPr lvl="1"/>
            <a:r>
              <a:rPr lang="en-US" dirty="0"/>
              <a:t>Lab scale test and conditioning facilities for fuel cell and electrolysis systems</a:t>
            </a:r>
          </a:p>
          <a:p>
            <a:pPr lvl="1"/>
            <a:r>
              <a:rPr lang="en-US" dirty="0"/>
              <a:t>200-kW generation facility for electrolysis test and conditioning</a:t>
            </a:r>
          </a:p>
          <a:p>
            <a:pPr lvl="1"/>
            <a:endParaRPr lang="en-US" dirty="0"/>
          </a:p>
          <a:p>
            <a:endParaRPr lang="en-US" dirty="0"/>
          </a:p>
        </p:txBody>
      </p:sp>
      <p:sp>
        <p:nvSpPr>
          <p:cNvPr id="5" name="TextBox 4">
            <a:extLst>
              <a:ext uri="{FF2B5EF4-FFF2-40B4-BE49-F238E27FC236}">
                <a16:creationId xmlns:a16="http://schemas.microsoft.com/office/drawing/2014/main" id="{1B572A97-BB28-FA2F-5B08-D08283A55DE6}"/>
              </a:ext>
            </a:extLst>
          </p:cNvPr>
          <p:cNvSpPr txBox="1"/>
          <p:nvPr/>
        </p:nvSpPr>
        <p:spPr>
          <a:xfrm>
            <a:off x="6466115" y="1825625"/>
            <a:ext cx="7044613" cy="2739211"/>
          </a:xfrm>
          <a:prstGeom prst="rect">
            <a:avLst/>
          </a:prstGeom>
          <a:noFill/>
        </p:spPr>
        <p:txBody>
          <a:bodyPr wrap="square">
            <a:spAutoFit/>
          </a:bodyPr>
          <a:lstStyle/>
          <a:p>
            <a:pPr marL="0" indent="0">
              <a:buNone/>
            </a:pPr>
            <a:r>
              <a:rPr lang="en-US" sz="2800" dirty="0"/>
              <a:t>Computation and modeling</a:t>
            </a:r>
          </a:p>
          <a:p>
            <a:pPr marL="800100" lvl="1" indent="-342900">
              <a:buFont typeface="Arial" panose="020B0604020202020204" pitchFamily="34" charset="0"/>
              <a:buChar char="•"/>
            </a:pPr>
            <a:r>
              <a:rPr lang="en-US" sz="2400" dirty="0"/>
              <a:t>CAD, CAM</a:t>
            </a:r>
          </a:p>
          <a:p>
            <a:pPr marL="800100" lvl="1" indent="-342900">
              <a:buFont typeface="Arial" panose="020B0604020202020204" pitchFamily="34" charset="0"/>
              <a:buChar char="•"/>
            </a:pPr>
            <a:r>
              <a:rPr lang="en-US" sz="2400" dirty="0"/>
              <a:t>Computational fluid dynamics</a:t>
            </a:r>
          </a:p>
          <a:p>
            <a:pPr marL="800100" lvl="1" indent="-342900">
              <a:buFont typeface="Arial" panose="020B0604020202020204" pitchFamily="34" charset="0"/>
              <a:buChar char="•"/>
            </a:pPr>
            <a:r>
              <a:rPr lang="en-US" sz="2400" dirty="0"/>
              <a:t>Stress analysis</a:t>
            </a:r>
          </a:p>
          <a:p>
            <a:pPr marL="800100" lvl="1" indent="-342900">
              <a:buFont typeface="Arial" panose="020B0604020202020204" pitchFamily="34" charset="0"/>
              <a:buChar char="•"/>
            </a:pPr>
            <a:r>
              <a:rPr lang="en-US" sz="2400" dirty="0"/>
              <a:t>Process modeling</a:t>
            </a:r>
          </a:p>
          <a:p>
            <a:pPr marL="800100" lvl="1" indent="-342900">
              <a:buFont typeface="Arial" panose="020B0604020202020204" pitchFamily="34" charset="0"/>
              <a:buChar char="•"/>
            </a:pPr>
            <a:r>
              <a:rPr lang="en-US" sz="2400" dirty="0"/>
              <a:t>Electrochemical modeling</a:t>
            </a:r>
          </a:p>
          <a:p>
            <a:pPr marL="800100" lvl="1" indent="-342900">
              <a:buFont typeface="Arial" panose="020B0604020202020204" pitchFamily="34" charset="0"/>
              <a:buChar char="•"/>
            </a:pPr>
            <a:r>
              <a:rPr lang="en-US" sz="2400" dirty="0"/>
              <a:t>Custom scripting and code generation</a:t>
            </a:r>
          </a:p>
        </p:txBody>
      </p:sp>
    </p:spTree>
    <p:extLst>
      <p:ext uri="{BB962C8B-B14F-4D97-AF65-F5344CB8AC3E}">
        <p14:creationId xmlns:p14="http://schemas.microsoft.com/office/powerpoint/2010/main" val="234407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D4505-4C82-FB68-3218-C5CF4A1DE1C6}"/>
              </a:ext>
            </a:extLst>
          </p:cNvPr>
          <p:cNvSpPr>
            <a:spLocks noGrp="1"/>
          </p:cNvSpPr>
          <p:nvPr>
            <p:ph type="title"/>
          </p:nvPr>
        </p:nvSpPr>
        <p:spPr/>
        <p:txBody>
          <a:bodyPr/>
          <a:lstStyle/>
          <a:p>
            <a:r>
              <a:rPr lang="en-US" b="1" dirty="0" err="1"/>
              <a:t>Electrolyzer</a:t>
            </a:r>
            <a:r>
              <a:rPr lang="en-US" b="1" dirty="0"/>
              <a:t> development</a:t>
            </a:r>
          </a:p>
        </p:txBody>
      </p:sp>
      <p:sp>
        <p:nvSpPr>
          <p:cNvPr id="3" name="Content Placeholder 2">
            <a:extLst>
              <a:ext uri="{FF2B5EF4-FFF2-40B4-BE49-F238E27FC236}">
                <a16:creationId xmlns:a16="http://schemas.microsoft.com/office/drawing/2014/main" id="{C20F2286-D89B-DC16-5274-9B5119AB81D1}"/>
              </a:ext>
            </a:extLst>
          </p:cNvPr>
          <p:cNvSpPr>
            <a:spLocks noGrp="1"/>
          </p:cNvSpPr>
          <p:nvPr>
            <p:ph idx="1"/>
          </p:nvPr>
        </p:nvSpPr>
        <p:spPr/>
        <p:txBody>
          <a:bodyPr>
            <a:normAutofit fontScale="85000" lnSpcReduction="20000"/>
          </a:bodyPr>
          <a:lstStyle/>
          <a:p>
            <a:pPr marL="0" indent="0">
              <a:buNone/>
            </a:pPr>
            <a:r>
              <a:rPr lang="en-US" dirty="0"/>
              <a:t>Alkaline-Water Electrolysis – Extensible to other chemistries and electrolysis technologies</a:t>
            </a:r>
          </a:p>
          <a:p>
            <a:pPr marL="0" indent="0">
              <a:buNone/>
            </a:pPr>
            <a:r>
              <a:rPr lang="en-US" dirty="0"/>
              <a:t>Designed from the ground up for manufacturability</a:t>
            </a:r>
          </a:p>
          <a:p>
            <a:pPr marL="0" indent="0">
              <a:buNone/>
            </a:pPr>
            <a:r>
              <a:rPr lang="en-US" dirty="0"/>
              <a:t>Low capital and maintenance cost design</a:t>
            </a:r>
          </a:p>
          <a:p>
            <a:endParaRPr lang="en-US" dirty="0"/>
          </a:p>
          <a:p>
            <a:pPr marL="0" indent="0">
              <a:buNone/>
            </a:pPr>
            <a:r>
              <a:rPr lang="en-US" dirty="0"/>
              <a:t>High potential for production scaling</a:t>
            </a:r>
          </a:p>
          <a:p>
            <a:pPr lvl="1"/>
            <a:r>
              <a:rPr lang="en-US" dirty="0"/>
              <a:t>Targeting a highly automated process</a:t>
            </a:r>
          </a:p>
          <a:p>
            <a:pPr lvl="1"/>
            <a:r>
              <a:rPr lang="en-US" dirty="0"/>
              <a:t>Scaling to MW+ production rates should be straight forward with GW scaling easily possible depending on finance</a:t>
            </a:r>
          </a:p>
          <a:p>
            <a:pPr marL="457200" lvl="1" indent="0">
              <a:buNone/>
            </a:pPr>
            <a:endParaRPr lang="en-US" dirty="0"/>
          </a:p>
          <a:p>
            <a:pPr marL="0" indent="0">
              <a:buNone/>
            </a:pPr>
            <a:r>
              <a:rPr lang="en-US" dirty="0"/>
              <a:t>Patent pending technologies</a:t>
            </a:r>
          </a:p>
          <a:p>
            <a:pPr marL="0" indent="0">
              <a:buNone/>
            </a:pPr>
            <a:r>
              <a:rPr lang="en-US" dirty="0"/>
              <a:t>First prototype proving out production methods - expected March 2023</a:t>
            </a:r>
          </a:p>
          <a:p>
            <a:pPr lvl="1"/>
            <a:endParaRPr lang="en-US" dirty="0"/>
          </a:p>
        </p:txBody>
      </p:sp>
    </p:spTree>
    <p:extLst>
      <p:ext uri="{BB962C8B-B14F-4D97-AF65-F5344CB8AC3E}">
        <p14:creationId xmlns:p14="http://schemas.microsoft.com/office/powerpoint/2010/main" val="3295064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90D6C-2BFF-F8D8-6F40-027EC646B20D}"/>
              </a:ext>
            </a:extLst>
          </p:cNvPr>
          <p:cNvSpPr>
            <a:spLocks noGrp="1"/>
          </p:cNvSpPr>
          <p:nvPr>
            <p:ph type="title"/>
          </p:nvPr>
        </p:nvSpPr>
        <p:spPr/>
        <p:txBody>
          <a:bodyPr/>
          <a:lstStyle/>
          <a:p>
            <a:r>
              <a:rPr lang="en-US" dirty="0"/>
              <a:t>IEA – </a:t>
            </a:r>
            <a:r>
              <a:rPr lang="en-US" dirty="0" err="1"/>
              <a:t>Electrolyzer</a:t>
            </a:r>
            <a:r>
              <a:rPr lang="en-US" dirty="0"/>
              <a:t> Analysis</a:t>
            </a:r>
          </a:p>
        </p:txBody>
      </p:sp>
      <p:sp>
        <p:nvSpPr>
          <p:cNvPr id="3" name="Content Placeholder 2">
            <a:extLst>
              <a:ext uri="{FF2B5EF4-FFF2-40B4-BE49-F238E27FC236}">
                <a16:creationId xmlns:a16="http://schemas.microsoft.com/office/drawing/2014/main" id="{9C10C3F5-FBB1-FCD2-93EA-34FC71B5F924}"/>
              </a:ext>
            </a:extLst>
          </p:cNvPr>
          <p:cNvSpPr>
            <a:spLocks noGrp="1"/>
          </p:cNvSpPr>
          <p:nvPr>
            <p:ph idx="1"/>
          </p:nvPr>
        </p:nvSpPr>
        <p:spPr/>
        <p:txBody>
          <a:bodyPr>
            <a:normAutofit fontScale="92500" lnSpcReduction="20000"/>
          </a:bodyPr>
          <a:lstStyle/>
          <a:p>
            <a:r>
              <a:rPr lang="en-US" dirty="0"/>
              <a:t>Almost 1 GW of installed hydrogen </a:t>
            </a:r>
            <a:r>
              <a:rPr lang="en-US" dirty="0" err="1"/>
              <a:t>electrolyzer</a:t>
            </a:r>
            <a:r>
              <a:rPr lang="en-US" dirty="0"/>
              <a:t> capacity worldwide.</a:t>
            </a:r>
          </a:p>
          <a:p>
            <a:r>
              <a:rPr lang="en-US" dirty="0"/>
              <a:t>Estimated installed capacity would spike to 134-240 GW if all existing projects in the pipeline come to fruition.  This number of announced projects has double year over year.</a:t>
            </a:r>
          </a:p>
          <a:p>
            <a:r>
              <a:rPr lang="en-US" dirty="0"/>
              <a:t>IEA expects global </a:t>
            </a:r>
            <a:r>
              <a:rPr lang="en-US" dirty="0" err="1"/>
              <a:t>electrolyzer</a:t>
            </a:r>
            <a:r>
              <a:rPr lang="en-US" dirty="0"/>
              <a:t> production capacity to double to nearly (only) 8 GW total.</a:t>
            </a:r>
          </a:p>
          <a:p>
            <a:r>
              <a:rPr lang="en-US" dirty="0"/>
              <a:t>“</a:t>
            </a:r>
            <a:r>
              <a:rPr lang="en-US" b="0" i="0" dirty="0">
                <a:solidFill>
                  <a:srgbClr val="000000"/>
                </a:solidFill>
                <a:effectLst/>
                <a:latin typeface="Graphik"/>
              </a:rPr>
              <a:t>However, electrolysis capacity is growing from a very low base and requires a significant acceleration to get on track with the Net Zero Emissions by 2050 Scenario, which requires expanding electrolysis capacity to above 700 GW by 2030.”</a:t>
            </a:r>
          </a:p>
          <a:p>
            <a:r>
              <a:rPr lang="en-US" dirty="0">
                <a:solidFill>
                  <a:srgbClr val="000000"/>
                </a:solidFill>
                <a:latin typeface="Graphik"/>
              </a:rPr>
              <a:t>IEA does not account for replacement of failed or aged out </a:t>
            </a:r>
            <a:r>
              <a:rPr lang="en-US" dirty="0" err="1">
                <a:solidFill>
                  <a:srgbClr val="000000"/>
                </a:solidFill>
                <a:latin typeface="Graphik"/>
              </a:rPr>
              <a:t>electrolyzer</a:t>
            </a:r>
            <a:r>
              <a:rPr lang="en-US" dirty="0">
                <a:solidFill>
                  <a:srgbClr val="000000"/>
                </a:solidFill>
                <a:latin typeface="Graphik"/>
              </a:rPr>
              <a:t> stacks</a:t>
            </a:r>
            <a:endParaRPr lang="en-US" dirty="0"/>
          </a:p>
          <a:p>
            <a:endParaRPr lang="en-US" dirty="0"/>
          </a:p>
        </p:txBody>
      </p:sp>
    </p:spTree>
    <p:extLst>
      <p:ext uri="{BB962C8B-B14F-4D97-AF65-F5344CB8AC3E}">
        <p14:creationId xmlns:p14="http://schemas.microsoft.com/office/powerpoint/2010/main" val="2673547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18A9-4EC3-4360-942A-FA2009B49FF5}"/>
              </a:ext>
            </a:extLst>
          </p:cNvPr>
          <p:cNvSpPr>
            <a:spLocks noGrp="1"/>
          </p:cNvSpPr>
          <p:nvPr>
            <p:ph type="title"/>
          </p:nvPr>
        </p:nvSpPr>
        <p:spPr/>
        <p:txBody>
          <a:bodyPr/>
          <a:lstStyle/>
          <a:p>
            <a:r>
              <a:rPr lang="en-US" dirty="0"/>
              <a:t>Market Trends for Electrolysis Systems</a:t>
            </a:r>
          </a:p>
        </p:txBody>
      </p:sp>
      <p:graphicFrame>
        <p:nvGraphicFramePr>
          <p:cNvPr id="4" name="Table 3">
            <a:extLst>
              <a:ext uri="{FF2B5EF4-FFF2-40B4-BE49-F238E27FC236}">
                <a16:creationId xmlns:a16="http://schemas.microsoft.com/office/drawing/2014/main" id="{0DBDA1DE-8097-4F9B-33C0-F75A0E79CFEB}"/>
              </a:ext>
            </a:extLst>
          </p:cNvPr>
          <p:cNvGraphicFramePr>
            <a:graphicFrameLocks noGrp="1"/>
          </p:cNvGraphicFramePr>
          <p:nvPr>
            <p:extLst>
              <p:ext uri="{D42A27DB-BD31-4B8C-83A1-F6EECF244321}">
                <p14:modId xmlns:p14="http://schemas.microsoft.com/office/powerpoint/2010/main" val="3534218457"/>
              </p:ext>
            </p:extLst>
          </p:nvPr>
        </p:nvGraphicFramePr>
        <p:xfrm>
          <a:off x="456236" y="2408872"/>
          <a:ext cx="5023360" cy="3810000"/>
        </p:xfrm>
        <a:graphic>
          <a:graphicData uri="http://schemas.openxmlformats.org/drawingml/2006/table">
            <a:tbl>
              <a:tblPr/>
              <a:tblGrid>
                <a:gridCol w="1004672">
                  <a:extLst>
                    <a:ext uri="{9D8B030D-6E8A-4147-A177-3AD203B41FA5}">
                      <a16:colId xmlns:a16="http://schemas.microsoft.com/office/drawing/2014/main" val="108823344"/>
                    </a:ext>
                  </a:extLst>
                </a:gridCol>
                <a:gridCol w="1004672">
                  <a:extLst>
                    <a:ext uri="{9D8B030D-6E8A-4147-A177-3AD203B41FA5}">
                      <a16:colId xmlns:a16="http://schemas.microsoft.com/office/drawing/2014/main" val="2134397221"/>
                    </a:ext>
                  </a:extLst>
                </a:gridCol>
                <a:gridCol w="1004672">
                  <a:extLst>
                    <a:ext uri="{9D8B030D-6E8A-4147-A177-3AD203B41FA5}">
                      <a16:colId xmlns:a16="http://schemas.microsoft.com/office/drawing/2014/main" val="2372142800"/>
                    </a:ext>
                  </a:extLst>
                </a:gridCol>
                <a:gridCol w="1004672">
                  <a:extLst>
                    <a:ext uri="{9D8B030D-6E8A-4147-A177-3AD203B41FA5}">
                      <a16:colId xmlns:a16="http://schemas.microsoft.com/office/drawing/2014/main" val="1979581149"/>
                    </a:ext>
                  </a:extLst>
                </a:gridCol>
                <a:gridCol w="1004672">
                  <a:extLst>
                    <a:ext uri="{9D8B030D-6E8A-4147-A177-3AD203B41FA5}">
                      <a16:colId xmlns:a16="http://schemas.microsoft.com/office/drawing/2014/main" val="1710214770"/>
                    </a:ext>
                  </a:extLst>
                </a:gridCol>
              </a:tblGrid>
              <a:tr h="0">
                <a:tc>
                  <a:txBody>
                    <a:bodyPr/>
                    <a:lstStyle/>
                    <a:p>
                      <a:pPr algn="l" fontAlgn="base"/>
                      <a:r>
                        <a:rPr lang="en-US" b="1">
                          <a:effectLst/>
                          <a:latin typeface="inherit"/>
                        </a:rPr>
                        <a:t>Year</a:t>
                      </a:r>
                      <a:endParaRPr lang="en-US" b="0">
                        <a:effectLst/>
                        <a:latin typeface="Graphik"/>
                      </a:endParaRPr>
                    </a:p>
                  </a:txBody>
                  <a:tcPr marL="60960" marR="60960" marT="60960" marB="91440" anchor="ctr">
                    <a:lnL w="7620" cap="flat" cmpd="sng" algn="ctr">
                      <a:solidFill>
                        <a:srgbClr val="E0C0B1"/>
                      </a:solidFill>
                      <a:prstDash val="solid"/>
                      <a:round/>
                      <a:headEnd type="none" w="med" len="med"/>
                      <a:tailEnd type="none" w="med" len="med"/>
                    </a:lnL>
                    <a:lnR w="7620" cap="flat" cmpd="sng" algn="ctr">
                      <a:solidFill>
                        <a:srgbClr val="E0C0B1"/>
                      </a:solidFill>
                      <a:prstDash val="solid"/>
                      <a:round/>
                      <a:headEnd type="none" w="med" len="med"/>
                      <a:tailEnd type="none" w="med" len="med"/>
                    </a:lnR>
                    <a:lnT w="7620" cap="flat" cmpd="sng" algn="ctr">
                      <a:solidFill>
                        <a:srgbClr val="00BFB1"/>
                      </a:solidFill>
                      <a:prstDash val="solid"/>
                      <a:round/>
                      <a:headEnd type="none" w="med" len="med"/>
                      <a:tailEnd type="none" w="med" len="med"/>
                    </a:lnT>
                    <a:lnB w="7620" cap="flat" cmpd="sng" algn="ctr">
                      <a:solidFill>
                        <a:srgbClr val="E0BEB1"/>
                      </a:solidFill>
                      <a:prstDash val="solid"/>
                      <a:round/>
                      <a:headEnd type="none" w="med" len="med"/>
                      <a:tailEnd type="none" w="med" len="med"/>
                    </a:lnB>
                    <a:solidFill>
                      <a:srgbClr val="E6E6E6"/>
                    </a:solidFill>
                  </a:tcPr>
                </a:tc>
                <a:tc>
                  <a:txBody>
                    <a:bodyPr/>
                    <a:lstStyle/>
                    <a:p>
                      <a:pPr algn="l" fontAlgn="base"/>
                      <a:r>
                        <a:rPr lang="en-US" b="1" dirty="0">
                          <a:effectLst/>
                          <a:latin typeface="inherit"/>
                        </a:rPr>
                        <a:t>Alkaline</a:t>
                      </a:r>
                      <a:br>
                        <a:rPr lang="en-US" b="0" dirty="0">
                          <a:effectLst/>
                          <a:latin typeface="Graphik"/>
                        </a:rPr>
                      </a:br>
                      <a:r>
                        <a:rPr lang="en-US" b="0" dirty="0">
                          <a:effectLst/>
                          <a:latin typeface="Graphik"/>
                        </a:rPr>
                        <a:t>MW</a:t>
                      </a:r>
                    </a:p>
                  </a:txBody>
                  <a:tcPr marL="60960" marR="60960" marT="60960" marB="91440" anchor="ctr">
                    <a:lnL w="7620" cap="flat" cmpd="sng" algn="ctr">
                      <a:solidFill>
                        <a:srgbClr val="E0C0B1"/>
                      </a:solidFill>
                      <a:prstDash val="solid"/>
                      <a:round/>
                      <a:headEnd type="none" w="med" len="med"/>
                      <a:tailEnd type="none" w="med" len="med"/>
                    </a:lnL>
                    <a:lnR w="7620" cap="flat" cmpd="sng" algn="ctr">
                      <a:solidFill>
                        <a:srgbClr val="E0C0B1"/>
                      </a:solidFill>
                      <a:prstDash val="solid"/>
                      <a:round/>
                      <a:headEnd type="none" w="med" len="med"/>
                      <a:tailEnd type="none" w="med" len="med"/>
                    </a:lnR>
                    <a:lnT w="7620" cap="flat" cmpd="sng" algn="ctr">
                      <a:solidFill>
                        <a:srgbClr val="00BFB1"/>
                      </a:solidFill>
                      <a:prstDash val="solid"/>
                      <a:round/>
                      <a:headEnd type="none" w="med" len="med"/>
                      <a:tailEnd type="none" w="med" len="med"/>
                    </a:lnT>
                    <a:lnB w="7620" cap="flat" cmpd="sng" algn="ctr">
                      <a:solidFill>
                        <a:srgbClr val="E0BEB1"/>
                      </a:solidFill>
                      <a:prstDash val="solid"/>
                      <a:round/>
                      <a:headEnd type="none" w="med" len="med"/>
                      <a:tailEnd type="none" w="med" len="med"/>
                    </a:lnB>
                    <a:solidFill>
                      <a:srgbClr val="E6E6E6"/>
                    </a:solidFill>
                  </a:tcPr>
                </a:tc>
                <a:tc>
                  <a:txBody>
                    <a:bodyPr/>
                    <a:lstStyle/>
                    <a:p>
                      <a:pPr algn="l" fontAlgn="base"/>
                      <a:r>
                        <a:rPr lang="en-US" b="1">
                          <a:effectLst/>
                          <a:latin typeface="inherit"/>
                        </a:rPr>
                        <a:t>PEM</a:t>
                      </a:r>
                      <a:br>
                        <a:rPr lang="en-US" b="0">
                          <a:effectLst/>
                          <a:latin typeface="Graphik"/>
                        </a:rPr>
                      </a:br>
                      <a:r>
                        <a:rPr lang="en-US" b="0">
                          <a:effectLst/>
                          <a:latin typeface="Graphik"/>
                        </a:rPr>
                        <a:t>MW</a:t>
                      </a:r>
                    </a:p>
                  </a:txBody>
                  <a:tcPr marL="60960" marR="60960" marT="60960" marB="91440" anchor="ctr">
                    <a:lnL w="7620" cap="flat" cmpd="sng" algn="ctr">
                      <a:solidFill>
                        <a:srgbClr val="E0C0B1"/>
                      </a:solidFill>
                      <a:prstDash val="solid"/>
                      <a:round/>
                      <a:headEnd type="none" w="med" len="med"/>
                      <a:tailEnd type="none" w="med" len="med"/>
                    </a:lnL>
                    <a:lnR w="7620" cap="flat" cmpd="sng" algn="ctr">
                      <a:solidFill>
                        <a:srgbClr val="E0C0B1"/>
                      </a:solidFill>
                      <a:prstDash val="solid"/>
                      <a:round/>
                      <a:headEnd type="none" w="med" len="med"/>
                      <a:tailEnd type="none" w="med" len="med"/>
                    </a:lnR>
                    <a:lnT w="7620" cap="flat" cmpd="sng" algn="ctr">
                      <a:solidFill>
                        <a:srgbClr val="00BFB1"/>
                      </a:solidFill>
                      <a:prstDash val="solid"/>
                      <a:round/>
                      <a:headEnd type="none" w="med" len="med"/>
                      <a:tailEnd type="none" w="med" len="med"/>
                    </a:lnT>
                    <a:lnB w="7620" cap="flat" cmpd="sng" algn="ctr">
                      <a:solidFill>
                        <a:srgbClr val="E0BEB1"/>
                      </a:solidFill>
                      <a:prstDash val="solid"/>
                      <a:round/>
                      <a:headEnd type="none" w="med" len="med"/>
                      <a:tailEnd type="none" w="med" len="med"/>
                    </a:lnB>
                    <a:solidFill>
                      <a:srgbClr val="E6E6E6"/>
                    </a:solidFill>
                  </a:tcPr>
                </a:tc>
                <a:tc>
                  <a:txBody>
                    <a:bodyPr/>
                    <a:lstStyle/>
                    <a:p>
                      <a:pPr algn="l" fontAlgn="base"/>
                      <a:r>
                        <a:rPr lang="en-US" b="1">
                          <a:effectLst/>
                          <a:latin typeface="inherit"/>
                        </a:rPr>
                        <a:t>Other/unknown</a:t>
                      </a:r>
                      <a:br>
                        <a:rPr lang="en-US" b="0">
                          <a:effectLst/>
                          <a:latin typeface="Graphik"/>
                        </a:rPr>
                      </a:br>
                      <a:r>
                        <a:rPr lang="en-US" b="0">
                          <a:effectLst/>
                          <a:latin typeface="Graphik"/>
                        </a:rPr>
                        <a:t>MW</a:t>
                      </a:r>
                    </a:p>
                  </a:txBody>
                  <a:tcPr marL="60960" marR="60960" marT="60960" marB="91440" anchor="ctr">
                    <a:lnL w="7620" cap="flat" cmpd="sng" algn="ctr">
                      <a:solidFill>
                        <a:srgbClr val="E0C0B1"/>
                      </a:solidFill>
                      <a:prstDash val="solid"/>
                      <a:round/>
                      <a:headEnd type="none" w="med" len="med"/>
                      <a:tailEnd type="none" w="med" len="med"/>
                    </a:lnL>
                    <a:lnR w="7620" cap="flat" cmpd="sng" algn="ctr">
                      <a:solidFill>
                        <a:srgbClr val="E0C0B1"/>
                      </a:solidFill>
                      <a:prstDash val="solid"/>
                      <a:round/>
                      <a:headEnd type="none" w="med" len="med"/>
                      <a:tailEnd type="none" w="med" len="med"/>
                    </a:lnR>
                    <a:lnT w="7620" cap="flat" cmpd="sng" algn="ctr">
                      <a:solidFill>
                        <a:srgbClr val="00BFB1"/>
                      </a:solidFill>
                      <a:prstDash val="solid"/>
                      <a:round/>
                      <a:headEnd type="none" w="med" len="med"/>
                      <a:tailEnd type="none" w="med" len="med"/>
                    </a:lnT>
                    <a:lnB w="7620" cap="flat" cmpd="sng" algn="ctr">
                      <a:solidFill>
                        <a:srgbClr val="E0BEB1"/>
                      </a:solidFill>
                      <a:prstDash val="solid"/>
                      <a:round/>
                      <a:headEnd type="none" w="med" len="med"/>
                      <a:tailEnd type="none" w="med" len="med"/>
                    </a:lnB>
                    <a:solidFill>
                      <a:srgbClr val="E6E6E6"/>
                    </a:solidFill>
                  </a:tcPr>
                </a:tc>
                <a:tc>
                  <a:txBody>
                    <a:bodyPr/>
                    <a:lstStyle/>
                    <a:p>
                      <a:pPr algn="l" fontAlgn="base"/>
                      <a:r>
                        <a:rPr lang="en-US" b="1">
                          <a:effectLst/>
                          <a:latin typeface="inherit"/>
                        </a:rPr>
                        <a:t>Total</a:t>
                      </a:r>
                      <a:br>
                        <a:rPr lang="en-US" b="0">
                          <a:effectLst/>
                          <a:latin typeface="Graphik"/>
                        </a:rPr>
                      </a:br>
                      <a:r>
                        <a:rPr lang="en-US" b="0">
                          <a:effectLst/>
                          <a:latin typeface="Graphik"/>
                        </a:rPr>
                        <a:t>MW</a:t>
                      </a:r>
                    </a:p>
                  </a:txBody>
                  <a:tcPr marL="60960" marR="60960" marT="60960" marB="91440" anchor="ctr">
                    <a:lnL w="7620" cap="flat" cmpd="sng" algn="ctr">
                      <a:solidFill>
                        <a:srgbClr val="E0C0B1"/>
                      </a:solidFill>
                      <a:prstDash val="solid"/>
                      <a:round/>
                      <a:headEnd type="none" w="med" len="med"/>
                      <a:tailEnd type="none" w="med" len="med"/>
                    </a:lnL>
                    <a:lnR w="7620" cap="flat" cmpd="sng" algn="ctr">
                      <a:solidFill>
                        <a:srgbClr val="40BBB1"/>
                      </a:solidFill>
                      <a:prstDash val="solid"/>
                      <a:round/>
                      <a:headEnd type="none" w="med" len="med"/>
                      <a:tailEnd type="none" w="med" len="med"/>
                    </a:lnR>
                    <a:lnT w="7620" cap="flat" cmpd="sng" algn="ctr">
                      <a:solidFill>
                        <a:srgbClr val="00BFB1"/>
                      </a:solidFill>
                      <a:prstDash val="solid"/>
                      <a:round/>
                      <a:headEnd type="none" w="med" len="med"/>
                      <a:tailEnd type="none" w="med" len="med"/>
                    </a:lnT>
                    <a:lnB w="7620" cap="flat" cmpd="sng" algn="ctr">
                      <a:solidFill>
                        <a:srgbClr val="E0BEB1"/>
                      </a:solidFill>
                      <a:prstDash val="solid"/>
                      <a:round/>
                      <a:headEnd type="none" w="med" len="med"/>
                      <a:tailEnd type="none" w="med" len="med"/>
                    </a:lnB>
                    <a:solidFill>
                      <a:srgbClr val="E6E6E6"/>
                    </a:solidFill>
                  </a:tcPr>
                </a:tc>
                <a:extLst>
                  <a:ext uri="{0D108BD9-81ED-4DB2-BD59-A6C34878D82A}">
                    <a16:rowId xmlns:a16="http://schemas.microsoft.com/office/drawing/2014/main" val="2595221027"/>
                  </a:ext>
                </a:extLst>
              </a:tr>
              <a:tr h="0">
                <a:tc>
                  <a:txBody>
                    <a:bodyPr/>
                    <a:lstStyle/>
                    <a:p>
                      <a:pPr algn="l" fontAlgn="base"/>
                      <a:r>
                        <a:rPr lang="en-US" b="1">
                          <a:effectLst/>
                          <a:latin typeface="inherit"/>
                        </a:rPr>
                        <a:t>2019</a:t>
                      </a:r>
                      <a:endParaRPr lang="en-US" b="0">
                        <a:effectLst/>
                        <a:latin typeface="Graphik"/>
                      </a:endParaRPr>
                    </a:p>
                  </a:txBody>
                  <a:tcPr marL="60960" marR="60960" marT="60960" marB="91440" anchor="ctr">
                    <a:lnL w="7620" cap="flat" cmpd="sng" algn="ctr">
                      <a:solidFill>
                        <a:srgbClr val="40BBB1"/>
                      </a:solidFill>
                      <a:prstDash val="solid"/>
                      <a:round/>
                      <a:headEnd type="none" w="med" len="med"/>
                      <a:tailEnd type="none" w="med" len="med"/>
                    </a:lnL>
                    <a:lnR w="7620" cap="flat" cmpd="sng" algn="ctr">
                      <a:solidFill>
                        <a:srgbClr val="40BBB1"/>
                      </a:solidFill>
                      <a:prstDash val="solid"/>
                      <a:round/>
                      <a:headEnd type="none" w="med" len="med"/>
                      <a:tailEnd type="none" w="med" len="med"/>
                    </a:lnR>
                    <a:lnT w="7620" cap="flat" cmpd="sng" algn="ctr">
                      <a:solidFill>
                        <a:srgbClr val="E0BEB1"/>
                      </a:solidFill>
                      <a:prstDash val="solid"/>
                      <a:round/>
                      <a:headEnd type="none" w="med" len="med"/>
                      <a:tailEnd type="none" w="med" len="med"/>
                    </a:lnT>
                    <a:lnB w="7620" cap="flat" cmpd="sng" algn="ctr">
                      <a:solidFill>
                        <a:srgbClr val="40C0B1"/>
                      </a:solidFill>
                      <a:prstDash val="solid"/>
                      <a:round/>
                      <a:headEnd type="none" w="med" len="med"/>
                      <a:tailEnd type="none" w="med" len="med"/>
                    </a:lnB>
                    <a:solidFill>
                      <a:srgbClr val="FFFFFF"/>
                    </a:solidFill>
                  </a:tcPr>
                </a:tc>
                <a:tc>
                  <a:txBody>
                    <a:bodyPr/>
                    <a:lstStyle/>
                    <a:p>
                      <a:pPr algn="l" fontAlgn="base"/>
                      <a:r>
                        <a:rPr lang="en-US" b="0">
                          <a:effectLst/>
                          <a:latin typeface="Graphik"/>
                        </a:rPr>
                        <a:t>164</a:t>
                      </a:r>
                    </a:p>
                  </a:txBody>
                  <a:tcPr marL="60960" marR="60960" marT="60960" marB="91440" anchor="ctr">
                    <a:lnL w="7620" cap="flat" cmpd="sng" algn="ctr">
                      <a:solidFill>
                        <a:srgbClr val="40BBB1"/>
                      </a:solidFill>
                      <a:prstDash val="solid"/>
                      <a:round/>
                      <a:headEnd type="none" w="med" len="med"/>
                      <a:tailEnd type="none" w="med" len="med"/>
                    </a:lnL>
                    <a:lnR w="7620" cap="flat" cmpd="sng" algn="ctr">
                      <a:solidFill>
                        <a:srgbClr val="40BBB1"/>
                      </a:solidFill>
                      <a:prstDash val="solid"/>
                      <a:round/>
                      <a:headEnd type="none" w="med" len="med"/>
                      <a:tailEnd type="none" w="med" len="med"/>
                    </a:lnR>
                    <a:lnT w="7620" cap="flat" cmpd="sng" algn="ctr">
                      <a:solidFill>
                        <a:srgbClr val="E0BEB1"/>
                      </a:solidFill>
                      <a:prstDash val="solid"/>
                      <a:round/>
                      <a:headEnd type="none" w="med" len="med"/>
                      <a:tailEnd type="none" w="med" len="med"/>
                    </a:lnT>
                    <a:lnB w="7620" cap="flat" cmpd="sng" algn="ctr">
                      <a:solidFill>
                        <a:srgbClr val="40C0B1"/>
                      </a:solidFill>
                      <a:prstDash val="solid"/>
                      <a:round/>
                      <a:headEnd type="none" w="med" len="med"/>
                      <a:tailEnd type="none" w="med" len="med"/>
                    </a:lnB>
                    <a:solidFill>
                      <a:srgbClr val="FFFFFF"/>
                    </a:solidFill>
                  </a:tcPr>
                </a:tc>
                <a:tc>
                  <a:txBody>
                    <a:bodyPr/>
                    <a:lstStyle/>
                    <a:p>
                      <a:pPr algn="l" fontAlgn="base"/>
                      <a:r>
                        <a:rPr lang="en-US" b="0">
                          <a:effectLst/>
                          <a:latin typeface="Graphik"/>
                        </a:rPr>
                        <a:t>65</a:t>
                      </a:r>
                    </a:p>
                  </a:txBody>
                  <a:tcPr marL="60960" marR="60960" marT="60960" marB="91440" anchor="ctr">
                    <a:lnL w="7620" cap="flat" cmpd="sng" algn="ctr">
                      <a:solidFill>
                        <a:srgbClr val="40BBB1"/>
                      </a:solidFill>
                      <a:prstDash val="solid"/>
                      <a:round/>
                      <a:headEnd type="none" w="med" len="med"/>
                      <a:tailEnd type="none" w="med" len="med"/>
                    </a:lnL>
                    <a:lnR w="7620" cap="flat" cmpd="sng" algn="ctr">
                      <a:solidFill>
                        <a:srgbClr val="40BBB1"/>
                      </a:solidFill>
                      <a:prstDash val="solid"/>
                      <a:round/>
                      <a:headEnd type="none" w="med" len="med"/>
                      <a:tailEnd type="none" w="med" len="med"/>
                    </a:lnR>
                    <a:lnT w="7620" cap="flat" cmpd="sng" algn="ctr">
                      <a:solidFill>
                        <a:srgbClr val="E0BEB1"/>
                      </a:solidFill>
                      <a:prstDash val="solid"/>
                      <a:round/>
                      <a:headEnd type="none" w="med" len="med"/>
                      <a:tailEnd type="none" w="med" len="med"/>
                    </a:lnT>
                    <a:lnB w="7620" cap="flat" cmpd="sng" algn="ctr">
                      <a:solidFill>
                        <a:srgbClr val="40C0B1"/>
                      </a:solidFill>
                      <a:prstDash val="solid"/>
                      <a:round/>
                      <a:headEnd type="none" w="med" len="med"/>
                      <a:tailEnd type="none" w="med" len="med"/>
                    </a:lnB>
                    <a:solidFill>
                      <a:srgbClr val="FFFFFF"/>
                    </a:solidFill>
                  </a:tcPr>
                </a:tc>
                <a:tc>
                  <a:txBody>
                    <a:bodyPr/>
                    <a:lstStyle/>
                    <a:p>
                      <a:pPr algn="l" fontAlgn="base"/>
                      <a:r>
                        <a:rPr lang="en-US" b="0">
                          <a:effectLst/>
                          <a:latin typeface="Graphik"/>
                        </a:rPr>
                        <a:t>13</a:t>
                      </a:r>
                    </a:p>
                  </a:txBody>
                  <a:tcPr marL="60960" marR="60960" marT="60960" marB="91440" anchor="ctr">
                    <a:lnL w="7620" cap="flat" cmpd="sng" algn="ctr">
                      <a:solidFill>
                        <a:srgbClr val="40BBB1"/>
                      </a:solidFill>
                      <a:prstDash val="solid"/>
                      <a:round/>
                      <a:headEnd type="none" w="med" len="med"/>
                      <a:tailEnd type="none" w="med" len="med"/>
                    </a:lnL>
                    <a:lnR w="7620" cap="flat" cmpd="sng" algn="ctr">
                      <a:solidFill>
                        <a:srgbClr val="40BBB1"/>
                      </a:solidFill>
                      <a:prstDash val="solid"/>
                      <a:round/>
                      <a:headEnd type="none" w="med" len="med"/>
                      <a:tailEnd type="none" w="med" len="med"/>
                    </a:lnR>
                    <a:lnT w="7620" cap="flat" cmpd="sng" algn="ctr">
                      <a:solidFill>
                        <a:srgbClr val="E0BEB1"/>
                      </a:solidFill>
                      <a:prstDash val="solid"/>
                      <a:round/>
                      <a:headEnd type="none" w="med" len="med"/>
                      <a:tailEnd type="none" w="med" len="med"/>
                    </a:lnT>
                    <a:lnB w="7620" cap="flat" cmpd="sng" algn="ctr">
                      <a:solidFill>
                        <a:srgbClr val="40C0B1"/>
                      </a:solidFill>
                      <a:prstDash val="solid"/>
                      <a:round/>
                      <a:headEnd type="none" w="med" len="med"/>
                      <a:tailEnd type="none" w="med" len="med"/>
                    </a:lnB>
                    <a:solidFill>
                      <a:srgbClr val="FFFFFF"/>
                    </a:solidFill>
                  </a:tcPr>
                </a:tc>
                <a:tc>
                  <a:txBody>
                    <a:bodyPr/>
                    <a:lstStyle/>
                    <a:p>
                      <a:pPr algn="l" fontAlgn="base"/>
                      <a:r>
                        <a:rPr lang="en-US" b="0">
                          <a:effectLst/>
                          <a:latin typeface="Graphik"/>
                        </a:rPr>
                        <a:t>242</a:t>
                      </a:r>
                    </a:p>
                  </a:txBody>
                  <a:tcPr marL="60960" marR="60960" marT="60960" marB="91440" anchor="ctr">
                    <a:lnL w="7620" cap="flat" cmpd="sng" algn="ctr">
                      <a:solidFill>
                        <a:srgbClr val="40BBB1"/>
                      </a:solidFill>
                      <a:prstDash val="solid"/>
                      <a:round/>
                      <a:headEnd type="none" w="med" len="med"/>
                      <a:tailEnd type="none" w="med" len="med"/>
                    </a:lnL>
                    <a:lnR w="7620" cap="flat" cmpd="sng" algn="ctr">
                      <a:solidFill>
                        <a:srgbClr val="20C2B1"/>
                      </a:solidFill>
                      <a:prstDash val="solid"/>
                      <a:round/>
                      <a:headEnd type="none" w="med" len="med"/>
                      <a:tailEnd type="none" w="med" len="med"/>
                    </a:lnR>
                    <a:lnT w="7620" cap="flat" cmpd="sng" algn="ctr">
                      <a:solidFill>
                        <a:srgbClr val="E0BEB1"/>
                      </a:solidFill>
                      <a:prstDash val="solid"/>
                      <a:round/>
                      <a:headEnd type="none" w="med" len="med"/>
                      <a:tailEnd type="none" w="med" len="med"/>
                    </a:lnT>
                    <a:lnB w="7620" cap="flat" cmpd="sng" algn="ctr">
                      <a:solidFill>
                        <a:srgbClr val="40C0B1"/>
                      </a:solidFill>
                      <a:prstDash val="solid"/>
                      <a:round/>
                      <a:headEnd type="none" w="med" len="med"/>
                      <a:tailEnd type="none" w="med" len="med"/>
                    </a:lnB>
                    <a:solidFill>
                      <a:srgbClr val="FFFFFF"/>
                    </a:solidFill>
                  </a:tcPr>
                </a:tc>
                <a:extLst>
                  <a:ext uri="{0D108BD9-81ED-4DB2-BD59-A6C34878D82A}">
                    <a16:rowId xmlns:a16="http://schemas.microsoft.com/office/drawing/2014/main" val="2872905900"/>
                  </a:ext>
                </a:extLst>
              </a:tr>
              <a:tr h="0">
                <a:tc>
                  <a:txBody>
                    <a:bodyPr/>
                    <a:lstStyle/>
                    <a:p>
                      <a:pPr algn="l" fontAlgn="base"/>
                      <a:r>
                        <a:rPr lang="en-US" b="1" dirty="0">
                          <a:effectLst/>
                          <a:latin typeface="inherit"/>
                        </a:rPr>
                        <a:t>2020</a:t>
                      </a:r>
                      <a:endParaRPr lang="en-US" b="0" dirty="0">
                        <a:effectLst/>
                        <a:latin typeface="Graphik"/>
                      </a:endParaRPr>
                    </a:p>
                  </a:txBody>
                  <a:tcPr marL="60960" marR="60960" marT="60960" marB="91440" anchor="ctr">
                    <a:lnL w="7620" cap="flat" cmpd="sng" algn="ctr">
                      <a:solidFill>
                        <a:srgbClr val="E0BBB1"/>
                      </a:solidFill>
                      <a:prstDash val="solid"/>
                      <a:round/>
                      <a:headEnd type="none" w="med" len="med"/>
                      <a:tailEnd type="none" w="med" len="med"/>
                    </a:lnL>
                    <a:lnR w="7620" cap="flat" cmpd="sng" algn="ctr">
                      <a:solidFill>
                        <a:srgbClr val="E0BBB1"/>
                      </a:solidFill>
                      <a:prstDash val="solid"/>
                      <a:round/>
                      <a:headEnd type="none" w="med" len="med"/>
                      <a:tailEnd type="none" w="med" len="med"/>
                    </a:lnR>
                    <a:lnT w="7620" cap="flat" cmpd="sng" algn="ctr">
                      <a:solidFill>
                        <a:srgbClr val="40C0B1"/>
                      </a:solidFill>
                      <a:prstDash val="solid"/>
                      <a:round/>
                      <a:headEnd type="none" w="med" len="med"/>
                      <a:tailEnd type="none" w="med" len="med"/>
                    </a:lnT>
                    <a:lnB w="7620" cap="flat" cmpd="sng" algn="ctr">
                      <a:solidFill>
                        <a:srgbClr val="40BBB1"/>
                      </a:solidFill>
                      <a:prstDash val="solid"/>
                      <a:round/>
                      <a:headEnd type="none" w="med" len="med"/>
                      <a:tailEnd type="none" w="med" len="med"/>
                    </a:lnB>
                    <a:solidFill>
                      <a:srgbClr val="FFFFFF"/>
                    </a:solidFill>
                  </a:tcPr>
                </a:tc>
                <a:tc>
                  <a:txBody>
                    <a:bodyPr/>
                    <a:lstStyle/>
                    <a:p>
                      <a:pPr algn="l" fontAlgn="base"/>
                      <a:r>
                        <a:rPr lang="en-US" b="0">
                          <a:effectLst/>
                          <a:latin typeface="Graphik"/>
                        </a:rPr>
                        <a:t>197</a:t>
                      </a:r>
                    </a:p>
                  </a:txBody>
                  <a:tcPr marL="60960" marR="60960" marT="60960" marB="91440" anchor="ctr">
                    <a:lnL w="7620" cap="flat" cmpd="sng" algn="ctr">
                      <a:solidFill>
                        <a:srgbClr val="E0BBB1"/>
                      </a:solidFill>
                      <a:prstDash val="solid"/>
                      <a:round/>
                      <a:headEnd type="none" w="med" len="med"/>
                      <a:tailEnd type="none" w="med" len="med"/>
                    </a:lnL>
                    <a:lnR w="7620" cap="flat" cmpd="sng" algn="ctr">
                      <a:solidFill>
                        <a:srgbClr val="E0BBB1"/>
                      </a:solidFill>
                      <a:prstDash val="solid"/>
                      <a:round/>
                      <a:headEnd type="none" w="med" len="med"/>
                      <a:tailEnd type="none" w="med" len="med"/>
                    </a:lnR>
                    <a:lnT w="7620" cap="flat" cmpd="sng" algn="ctr">
                      <a:solidFill>
                        <a:srgbClr val="40C0B1"/>
                      </a:solidFill>
                      <a:prstDash val="solid"/>
                      <a:round/>
                      <a:headEnd type="none" w="med" len="med"/>
                      <a:tailEnd type="none" w="med" len="med"/>
                    </a:lnT>
                    <a:lnB w="7620" cap="flat" cmpd="sng" algn="ctr">
                      <a:solidFill>
                        <a:srgbClr val="40BBB1"/>
                      </a:solidFill>
                      <a:prstDash val="solid"/>
                      <a:round/>
                      <a:headEnd type="none" w="med" len="med"/>
                      <a:tailEnd type="none" w="med" len="med"/>
                    </a:lnB>
                    <a:solidFill>
                      <a:srgbClr val="FFFFFF"/>
                    </a:solidFill>
                  </a:tcPr>
                </a:tc>
                <a:tc>
                  <a:txBody>
                    <a:bodyPr/>
                    <a:lstStyle/>
                    <a:p>
                      <a:pPr algn="l" fontAlgn="base"/>
                      <a:r>
                        <a:rPr lang="en-US" b="0">
                          <a:effectLst/>
                          <a:latin typeface="Graphik"/>
                        </a:rPr>
                        <a:t>93</a:t>
                      </a:r>
                    </a:p>
                  </a:txBody>
                  <a:tcPr marL="60960" marR="60960" marT="60960" marB="91440" anchor="ctr">
                    <a:lnL w="7620" cap="flat" cmpd="sng" algn="ctr">
                      <a:solidFill>
                        <a:srgbClr val="E0BBB1"/>
                      </a:solidFill>
                      <a:prstDash val="solid"/>
                      <a:round/>
                      <a:headEnd type="none" w="med" len="med"/>
                      <a:tailEnd type="none" w="med" len="med"/>
                    </a:lnL>
                    <a:lnR w="7620" cap="flat" cmpd="sng" algn="ctr">
                      <a:solidFill>
                        <a:srgbClr val="E0BBB1"/>
                      </a:solidFill>
                      <a:prstDash val="solid"/>
                      <a:round/>
                      <a:headEnd type="none" w="med" len="med"/>
                      <a:tailEnd type="none" w="med" len="med"/>
                    </a:lnR>
                    <a:lnT w="7620" cap="flat" cmpd="sng" algn="ctr">
                      <a:solidFill>
                        <a:srgbClr val="40C0B1"/>
                      </a:solidFill>
                      <a:prstDash val="solid"/>
                      <a:round/>
                      <a:headEnd type="none" w="med" len="med"/>
                      <a:tailEnd type="none" w="med" len="med"/>
                    </a:lnT>
                    <a:lnB w="7620" cap="flat" cmpd="sng" algn="ctr">
                      <a:solidFill>
                        <a:srgbClr val="40BBB1"/>
                      </a:solidFill>
                      <a:prstDash val="solid"/>
                      <a:round/>
                      <a:headEnd type="none" w="med" len="med"/>
                      <a:tailEnd type="none" w="med" len="med"/>
                    </a:lnB>
                    <a:solidFill>
                      <a:srgbClr val="FFFFFF"/>
                    </a:solidFill>
                  </a:tcPr>
                </a:tc>
                <a:tc>
                  <a:txBody>
                    <a:bodyPr/>
                    <a:lstStyle/>
                    <a:p>
                      <a:pPr algn="l" fontAlgn="base"/>
                      <a:r>
                        <a:rPr lang="en-US" b="0">
                          <a:effectLst/>
                          <a:latin typeface="Graphik"/>
                        </a:rPr>
                        <a:t>14</a:t>
                      </a:r>
                    </a:p>
                  </a:txBody>
                  <a:tcPr marL="60960" marR="60960" marT="60960" marB="91440" anchor="ctr">
                    <a:lnL w="7620" cap="flat" cmpd="sng" algn="ctr">
                      <a:solidFill>
                        <a:srgbClr val="E0BBB1"/>
                      </a:solidFill>
                      <a:prstDash val="solid"/>
                      <a:round/>
                      <a:headEnd type="none" w="med" len="med"/>
                      <a:tailEnd type="none" w="med" len="med"/>
                    </a:lnL>
                    <a:lnR w="7620" cap="flat" cmpd="sng" algn="ctr">
                      <a:solidFill>
                        <a:srgbClr val="E0BBB1"/>
                      </a:solidFill>
                      <a:prstDash val="solid"/>
                      <a:round/>
                      <a:headEnd type="none" w="med" len="med"/>
                      <a:tailEnd type="none" w="med" len="med"/>
                    </a:lnR>
                    <a:lnT w="7620" cap="flat" cmpd="sng" algn="ctr">
                      <a:solidFill>
                        <a:srgbClr val="40C0B1"/>
                      </a:solidFill>
                      <a:prstDash val="solid"/>
                      <a:round/>
                      <a:headEnd type="none" w="med" len="med"/>
                      <a:tailEnd type="none" w="med" len="med"/>
                    </a:lnT>
                    <a:lnB w="7620" cap="flat" cmpd="sng" algn="ctr">
                      <a:solidFill>
                        <a:srgbClr val="40BBB1"/>
                      </a:solidFill>
                      <a:prstDash val="solid"/>
                      <a:round/>
                      <a:headEnd type="none" w="med" len="med"/>
                      <a:tailEnd type="none" w="med" len="med"/>
                    </a:lnB>
                    <a:solidFill>
                      <a:srgbClr val="FFFFFF"/>
                    </a:solidFill>
                  </a:tcPr>
                </a:tc>
                <a:tc>
                  <a:txBody>
                    <a:bodyPr/>
                    <a:lstStyle/>
                    <a:p>
                      <a:pPr algn="l" fontAlgn="base"/>
                      <a:r>
                        <a:rPr lang="en-US" b="0">
                          <a:effectLst/>
                          <a:latin typeface="Graphik"/>
                        </a:rPr>
                        <a:t>304</a:t>
                      </a:r>
                    </a:p>
                  </a:txBody>
                  <a:tcPr marL="60960" marR="60960" marT="60960" marB="91440" anchor="ctr">
                    <a:lnL w="7620" cap="flat" cmpd="sng" algn="ctr">
                      <a:solidFill>
                        <a:srgbClr val="E0BBB1"/>
                      </a:solidFill>
                      <a:prstDash val="solid"/>
                      <a:round/>
                      <a:headEnd type="none" w="med" len="med"/>
                      <a:tailEnd type="none" w="med" len="med"/>
                    </a:lnL>
                    <a:lnR w="7620" cap="flat" cmpd="sng" algn="ctr">
                      <a:solidFill>
                        <a:srgbClr val="20C2B1"/>
                      </a:solidFill>
                      <a:prstDash val="solid"/>
                      <a:round/>
                      <a:headEnd type="none" w="med" len="med"/>
                      <a:tailEnd type="none" w="med" len="med"/>
                    </a:lnR>
                    <a:lnT w="7620" cap="flat" cmpd="sng" algn="ctr">
                      <a:solidFill>
                        <a:srgbClr val="40C0B1"/>
                      </a:solidFill>
                      <a:prstDash val="solid"/>
                      <a:round/>
                      <a:headEnd type="none" w="med" len="med"/>
                      <a:tailEnd type="none" w="med" len="med"/>
                    </a:lnT>
                    <a:lnB w="7620" cap="flat" cmpd="sng" algn="ctr">
                      <a:solidFill>
                        <a:srgbClr val="40BBB1"/>
                      </a:solidFill>
                      <a:prstDash val="solid"/>
                      <a:round/>
                      <a:headEnd type="none" w="med" len="med"/>
                      <a:tailEnd type="none" w="med" len="med"/>
                    </a:lnB>
                    <a:solidFill>
                      <a:srgbClr val="FFFFFF"/>
                    </a:solidFill>
                  </a:tcPr>
                </a:tc>
                <a:extLst>
                  <a:ext uri="{0D108BD9-81ED-4DB2-BD59-A6C34878D82A}">
                    <a16:rowId xmlns:a16="http://schemas.microsoft.com/office/drawing/2014/main" val="1870072757"/>
                  </a:ext>
                </a:extLst>
              </a:tr>
              <a:tr h="0">
                <a:tc>
                  <a:txBody>
                    <a:bodyPr/>
                    <a:lstStyle/>
                    <a:p>
                      <a:pPr algn="l" fontAlgn="base"/>
                      <a:r>
                        <a:rPr lang="en-US" b="1">
                          <a:effectLst/>
                          <a:latin typeface="inherit"/>
                        </a:rPr>
                        <a:t>2021</a:t>
                      </a:r>
                      <a:endParaRPr lang="en-US" b="0">
                        <a:effectLst/>
                        <a:latin typeface="Graphik"/>
                      </a:endParaRPr>
                    </a:p>
                  </a:txBody>
                  <a:tcPr marL="60960" marR="60960" marT="60960" marB="91440" anchor="ctr">
                    <a:lnL w="7620" cap="flat" cmpd="sng" algn="ctr">
                      <a:solidFill>
                        <a:srgbClr val="E0BEB1"/>
                      </a:solidFill>
                      <a:prstDash val="solid"/>
                      <a:round/>
                      <a:headEnd type="none" w="med" len="med"/>
                      <a:tailEnd type="none" w="med" len="med"/>
                    </a:lnL>
                    <a:lnR w="7620" cap="flat" cmpd="sng" algn="ctr">
                      <a:solidFill>
                        <a:srgbClr val="E0BEB1"/>
                      </a:solidFill>
                      <a:prstDash val="solid"/>
                      <a:round/>
                      <a:headEnd type="none" w="med" len="med"/>
                      <a:tailEnd type="none" w="med" len="med"/>
                    </a:lnR>
                    <a:lnT w="7620" cap="flat" cmpd="sng" algn="ctr">
                      <a:solidFill>
                        <a:srgbClr val="40BBB1"/>
                      </a:solidFill>
                      <a:prstDash val="solid"/>
                      <a:round/>
                      <a:headEnd type="none" w="med" len="med"/>
                      <a:tailEnd type="none" w="med" len="med"/>
                    </a:lnT>
                    <a:lnB w="7620" cap="flat" cmpd="sng" algn="ctr">
                      <a:solidFill>
                        <a:srgbClr val="80C1B1"/>
                      </a:solidFill>
                      <a:prstDash val="solid"/>
                      <a:round/>
                      <a:headEnd type="none" w="med" len="med"/>
                      <a:tailEnd type="none" w="med" len="med"/>
                    </a:lnB>
                    <a:solidFill>
                      <a:srgbClr val="FFFFFF"/>
                    </a:solidFill>
                  </a:tcPr>
                </a:tc>
                <a:tc>
                  <a:txBody>
                    <a:bodyPr/>
                    <a:lstStyle/>
                    <a:p>
                      <a:pPr algn="l" fontAlgn="base"/>
                      <a:r>
                        <a:rPr lang="en-US" b="0">
                          <a:effectLst/>
                          <a:latin typeface="Graphik"/>
                        </a:rPr>
                        <a:t>354</a:t>
                      </a:r>
                    </a:p>
                  </a:txBody>
                  <a:tcPr marL="60960" marR="60960" marT="60960" marB="91440" anchor="ctr">
                    <a:lnL w="7620" cap="flat" cmpd="sng" algn="ctr">
                      <a:solidFill>
                        <a:srgbClr val="E0BEB1"/>
                      </a:solidFill>
                      <a:prstDash val="solid"/>
                      <a:round/>
                      <a:headEnd type="none" w="med" len="med"/>
                      <a:tailEnd type="none" w="med" len="med"/>
                    </a:lnL>
                    <a:lnR w="7620" cap="flat" cmpd="sng" algn="ctr">
                      <a:solidFill>
                        <a:srgbClr val="E0BEB1"/>
                      </a:solidFill>
                      <a:prstDash val="solid"/>
                      <a:round/>
                      <a:headEnd type="none" w="med" len="med"/>
                      <a:tailEnd type="none" w="med" len="med"/>
                    </a:lnR>
                    <a:lnT w="7620" cap="flat" cmpd="sng" algn="ctr">
                      <a:solidFill>
                        <a:srgbClr val="40BBB1"/>
                      </a:solidFill>
                      <a:prstDash val="solid"/>
                      <a:round/>
                      <a:headEnd type="none" w="med" len="med"/>
                      <a:tailEnd type="none" w="med" len="med"/>
                    </a:lnT>
                    <a:lnB w="7620" cap="flat" cmpd="sng" algn="ctr">
                      <a:solidFill>
                        <a:srgbClr val="80C1B1"/>
                      </a:solidFill>
                      <a:prstDash val="solid"/>
                      <a:round/>
                      <a:headEnd type="none" w="med" len="med"/>
                      <a:tailEnd type="none" w="med" len="med"/>
                    </a:lnB>
                    <a:solidFill>
                      <a:srgbClr val="FFFFFF"/>
                    </a:solidFill>
                  </a:tcPr>
                </a:tc>
                <a:tc>
                  <a:txBody>
                    <a:bodyPr/>
                    <a:lstStyle/>
                    <a:p>
                      <a:pPr algn="l" fontAlgn="base"/>
                      <a:r>
                        <a:rPr lang="en-US" b="0">
                          <a:effectLst/>
                          <a:latin typeface="Graphik"/>
                        </a:rPr>
                        <a:t>126</a:t>
                      </a:r>
                    </a:p>
                  </a:txBody>
                  <a:tcPr marL="60960" marR="60960" marT="60960" marB="91440" anchor="ctr">
                    <a:lnL w="7620" cap="flat" cmpd="sng" algn="ctr">
                      <a:solidFill>
                        <a:srgbClr val="E0BEB1"/>
                      </a:solidFill>
                      <a:prstDash val="solid"/>
                      <a:round/>
                      <a:headEnd type="none" w="med" len="med"/>
                      <a:tailEnd type="none" w="med" len="med"/>
                    </a:lnL>
                    <a:lnR w="7620" cap="flat" cmpd="sng" algn="ctr">
                      <a:solidFill>
                        <a:srgbClr val="E0BEB1"/>
                      </a:solidFill>
                      <a:prstDash val="solid"/>
                      <a:round/>
                      <a:headEnd type="none" w="med" len="med"/>
                      <a:tailEnd type="none" w="med" len="med"/>
                    </a:lnR>
                    <a:lnT w="7620" cap="flat" cmpd="sng" algn="ctr">
                      <a:solidFill>
                        <a:srgbClr val="40BBB1"/>
                      </a:solidFill>
                      <a:prstDash val="solid"/>
                      <a:round/>
                      <a:headEnd type="none" w="med" len="med"/>
                      <a:tailEnd type="none" w="med" len="med"/>
                    </a:lnT>
                    <a:lnB w="7620" cap="flat" cmpd="sng" algn="ctr">
                      <a:solidFill>
                        <a:srgbClr val="80C1B1"/>
                      </a:solidFill>
                      <a:prstDash val="solid"/>
                      <a:round/>
                      <a:headEnd type="none" w="med" len="med"/>
                      <a:tailEnd type="none" w="med" len="med"/>
                    </a:lnB>
                    <a:solidFill>
                      <a:srgbClr val="FFFFFF"/>
                    </a:solidFill>
                  </a:tcPr>
                </a:tc>
                <a:tc>
                  <a:txBody>
                    <a:bodyPr/>
                    <a:lstStyle/>
                    <a:p>
                      <a:pPr algn="l" fontAlgn="base"/>
                      <a:r>
                        <a:rPr lang="en-US" b="0">
                          <a:effectLst/>
                          <a:latin typeface="Graphik"/>
                        </a:rPr>
                        <a:t>33</a:t>
                      </a:r>
                    </a:p>
                  </a:txBody>
                  <a:tcPr marL="60960" marR="60960" marT="60960" marB="91440" anchor="ctr">
                    <a:lnL w="7620" cap="flat" cmpd="sng" algn="ctr">
                      <a:solidFill>
                        <a:srgbClr val="E0BEB1"/>
                      </a:solidFill>
                      <a:prstDash val="solid"/>
                      <a:round/>
                      <a:headEnd type="none" w="med" len="med"/>
                      <a:tailEnd type="none" w="med" len="med"/>
                    </a:lnL>
                    <a:lnR w="7620" cap="flat" cmpd="sng" algn="ctr">
                      <a:solidFill>
                        <a:srgbClr val="E0BEB1"/>
                      </a:solidFill>
                      <a:prstDash val="solid"/>
                      <a:round/>
                      <a:headEnd type="none" w="med" len="med"/>
                      <a:tailEnd type="none" w="med" len="med"/>
                    </a:lnR>
                    <a:lnT w="7620" cap="flat" cmpd="sng" algn="ctr">
                      <a:solidFill>
                        <a:srgbClr val="40BBB1"/>
                      </a:solidFill>
                      <a:prstDash val="solid"/>
                      <a:round/>
                      <a:headEnd type="none" w="med" len="med"/>
                      <a:tailEnd type="none" w="med" len="med"/>
                    </a:lnT>
                    <a:lnB w="7620" cap="flat" cmpd="sng" algn="ctr">
                      <a:solidFill>
                        <a:srgbClr val="80C1B1"/>
                      </a:solidFill>
                      <a:prstDash val="solid"/>
                      <a:round/>
                      <a:headEnd type="none" w="med" len="med"/>
                      <a:tailEnd type="none" w="med" len="med"/>
                    </a:lnB>
                    <a:solidFill>
                      <a:srgbClr val="FFFFFF"/>
                    </a:solidFill>
                  </a:tcPr>
                </a:tc>
                <a:tc>
                  <a:txBody>
                    <a:bodyPr/>
                    <a:lstStyle/>
                    <a:p>
                      <a:pPr algn="l" fontAlgn="base"/>
                      <a:r>
                        <a:rPr lang="en-US" b="0">
                          <a:effectLst/>
                          <a:latin typeface="Graphik"/>
                        </a:rPr>
                        <a:t>513</a:t>
                      </a:r>
                    </a:p>
                  </a:txBody>
                  <a:tcPr marL="60960" marR="60960" marT="60960" marB="91440" anchor="ctr">
                    <a:lnL w="7620" cap="flat" cmpd="sng" algn="ctr">
                      <a:solidFill>
                        <a:srgbClr val="E0BEB1"/>
                      </a:solidFill>
                      <a:prstDash val="solid"/>
                      <a:round/>
                      <a:headEnd type="none" w="med" len="med"/>
                      <a:tailEnd type="none" w="med" len="med"/>
                    </a:lnL>
                    <a:lnR w="7620" cap="flat" cmpd="sng" algn="ctr">
                      <a:solidFill>
                        <a:srgbClr val="E0BBB1"/>
                      </a:solidFill>
                      <a:prstDash val="solid"/>
                      <a:round/>
                      <a:headEnd type="none" w="med" len="med"/>
                      <a:tailEnd type="none" w="med" len="med"/>
                    </a:lnR>
                    <a:lnT w="7620" cap="flat" cmpd="sng" algn="ctr">
                      <a:solidFill>
                        <a:srgbClr val="40BBB1"/>
                      </a:solidFill>
                      <a:prstDash val="solid"/>
                      <a:round/>
                      <a:headEnd type="none" w="med" len="med"/>
                      <a:tailEnd type="none" w="med" len="med"/>
                    </a:lnT>
                    <a:lnB w="7620" cap="flat" cmpd="sng" algn="ctr">
                      <a:solidFill>
                        <a:srgbClr val="80C1B1"/>
                      </a:solidFill>
                      <a:prstDash val="solid"/>
                      <a:round/>
                      <a:headEnd type="none" w="med" len="med"/>
                      <a:tailEnd type="none" w="med" len="med"/>
                    </a:lnB>
                    <a:solidFill>
                      <a:srgbClr val="FFFFFF"/>
                    </a:solidFill>
                  </a:tcPr>
                </a:tc>
                <a:extLst>
                  <a:ext uri="{0D108BD9-81ED-4DB2-BD59-A6C34878D82A}">
                    <a16:rowId xmlns:a16="http://schemas.microsoft.com/office/drawing/2014/main" val="2912398119"/>
                  </a:ext>
                </a:extLst>
              </a:tr>
              <a:tr h="0">
                <a:tc>
                  <a:txBody>
                    <a:bodyPr/>
                    <a:lstStyle/>
                    <a:p>
                      <a:pPr algn="l" fontAlgn="base"/>
                      <a:r>
                        <a:rPr lang="en-US" b="1">
                          <a:effectLst/>
                          <a:latin typeface="inherit"/>
                        </a:rPr>
                        <a:t>2022</a:t>
                      </a:r>
                      <a:endParaRPr lang="en-US" b="0">
                        <a:effectLst/>
                        <a:latin typeface="Graphik"/>
                      </a:endParaRPr>
                    </a:p>
                  </a:txBody>
                  <a:tcPr marL="60960" marR="60960" marT="60960" marB="91440" anchor="ctr">
                    <a:lnL w="7620" cap="flat" cmpd="sng" algn="ctr">
                      <a:solidFill>
                        <a:srgbClr val="40BBB1"/>
                      </a:solidFill>
                      <a:prstDash val="solid"/>
                      <a:round/>
                      <a:headEnd type="none" w="med" len="med"/>
                      <a:tailEnd type="none" w="med" len="med"/>
                    </a:lnL>
                    <a:lnR w="7620" cap="flat" cmpd="sng" algn="ctr">
                      <a:solidFill>
                        <a:srgbClr val="40BBB1"/>
                      </a:solidFill>
                      <a:prstDash val="solid"/>
                      <a:round/>
                      <a:headEnd type="none" w="med" len="med"/>
                      <a:tailEnd type="none" w="med" len="med"/>
                    </a:lnR>
                    <a:lnT w="7620" cap="flat" cmpd="sng" algn="ctr">
                      <a:solidFill>
                        <a:srgbClr val="80C1B1"/>
                      </a:solidFill>
                      <a:prstDash val="solid"/>
                      <a:round/>
                      <a:headEnd type="none" w="med" len="med"/>
                      <a:tailEnd type="none" w="med" len="med"/>
                    </a:lnT>
                    <a:lnB w="7620" cap="flat" cmpd="sng" algn="ctr">
                      <a:solidFill>
                        <a:srgbClr val="C0C1B1"/>
                      </a:solidFill>
                      <a:prstDash val="solid"/>
                      <a:round/>
                      <a:headEnd type="none" w="med" len="med"/>
                      <a:tailEnd type="none" w="med" len="med"/>
                    </a:lnB>
                    <a:solidFill>
                      <a:srgbClr val="FFFFFF"/>
                    </a:solidFill>
                  </a:tcPr>
                </a:tc>
                <a:tc>
                  <a:txBody>
                    <a:bodyPr/>
                    <a:lstStyle/>
                    <a:p>
                      <a:pPr algn="l" fontAlgn="base"/>
                      <a:r>
                        <a:rPr lang="en-US" b="0">
                          <a:effectLst/>
                          <a:latin typeface="Graphik"/>
                        </a:rPr>
                        <a:t>727</a:t>
                      </a:r>
                    </a:p>
                  </a:txBody>
                  <a:tcPr marL="60960" marR="60960" marT="60960" marB="91440" anchor="ctr">
                    <a:lnL w="7620" cap="flat" cmpd="sng" algn="ctr">
                      <a:solidFill>
                        <a:srgbClr val="40BBB1"/>
                      </a:solidFill>
                      <a:prstDash val="solid"/>
                      <a:round/>
                      <a:headEnd type="none" w="med" len="med"/>
                      <a:tailEnd type="none" w="med" len="med"/>
                    </a:lnL>
                    <a:lnR w="7620" cap="flat" cmpd="sng" algn="ctr">
                      <a:solidFill>
                        <a:srgbClr val="40BBB1"/>
                      </a:solidFill>
                      <a:prstDash val="solid"/>
                      <a:round/>
                      <a:headEnd type="none" w="med" len="med"/>
                      <a:tailEnd type="none" w="med" len="med"/>
                    </a:lnR>
                    <a:lnT w="7620" cap="flat" cmpd="sng" algn="ctr">
                      <a:solidFill>
                        <a:srgbClr val="80C1B1"/>
                      </a:solidFill>
                      <a:prstDash val="solid"/>
                      <a:round/>
                      <a:headEnd type="none" w="med" len="med"/>
                      <a:tailEnd type="none" w="med" len="med"/>
                    </a:lnT>
                    <a:lnB w="7620" cap="flat" cmpd="sng" algn="ctr">
                      <a:solidFill>
                        <a:srgbClr val="C0C1B1"/>
                      </a:solidFill>
                      <a:prstDash val="solid"/>
                      <a:round/>
                      <a:headEnd type="none" w="med" len="med"/>
                      <a:tailEnd type="none" w="med" len="med"/>
                    </a:lnB>
                    <a:solidFill>
                      <a:srgbClr val="FFFFFF"/>
                    </a:solidFill>
                  </a:tcPr>
                </a:tc>
                <a:tc>
                  <a:txBody>
                    <a:bodyPr/>
                    <a:lstStyle/>
                    <a:p>
                      <a:pPr algn="l" fontAlgn="base"/>
                      <a:r>
                        <a:rPr lang="en-US" b="0">
                          <a:effectLst/>
                          <a:latin typeface="Graphik"/>
                        </a:rPr>
                        <a:t>366</a:t>
                      </a:r>
                    </a:p>
                  </a:txBody>
                  <a:tcPr marL="60960" marR="60960" marT="60960" marB="91440" anchor="ctr">
                    <a:lnL w="7620" cap="flat" cmpd="sng" algn="ctr">
                      <a:solidFill>
                        <a:srgbClr val="40BBB1"/>
                      </a:solidFill>
                      <a:prstDash val="solid"/>
                      <a:round/>
                      <a:headEnd type="none" w="med" len="med"/>
                      <a:tailEnd type="none" w="med" len="med"/>
                    </a:lnL>
                    <a:lnR w="7620" cap="flat" cmpd="sng" algn="ctr">
                      <a:solidFill>
                        <a:srgbClr val="40BBB1"/>
                      </a:solidFill>
                      <a:prstDash val="solid"/>
                      <a:round/>
                      <a:headEnd type="none" w="med" len="med"/>
                      <a:tailEnd type="none" w="med" len="med"/>
                    </a:lnR>
                    <a:lnT w="7620" cap="flat" cmpd="sng" algn="ctr">
                      <a:solidFill>
                        <a:srgbClr val="80C1B1"/>
                      </a:solidFill>
                      <a:prstDash val="solid"/>
                      <a:round/>
                      <a:headEnd type="none" w="med" len="med"/>
                      <a:tailEnd type="none" w="med" len="med"/>
                    </a:lnT>
                    <a:lnB w="7620" cap="flat" cmpd="sng" algn="ctr">
                      <a:solidFill>
                        <a:srgbClr val="C0C1B1"/>
                      </a:solidFill>
                      <a:prstDash val="solid"/>
                      <a:round/>
                      <a:headEnd type="none" w="med" len="med"/>
                      <a:tailEnd type="none" w="med" len="med"/>
                    </a:lnB>
                    <a:solidFill>
                      <a:srgbClr val="FFFFFF"/>
                    </a:solidFill>
                  </a:tcPr>
                </a:tc>
                <a:tc>
                  <a:txBody>
                    <a:bodyPr/>
                    <a:lstStyle/>
                    <a:p>
                      <a:pPr algn="l" fontAlgn="base"/>
                      <a:r>
                        <a:rPr lang="en-US" b="0">
                          <a:effectLst/>
                          <a:latin typeface="Graphik"/>
                        </a:rPr>
                        <a:t>306</a:t>
                      </a:r>
                    </a:p>
                  </a:txBody>
                  <a:tcPr marL="60960" marR="60960" marT="60960" marB="91440" anchor="ctr">
                    <a:lnL w="7620" cap="flat" cmpd="sng" algn="ctr">
                      <a:solidFill>
                        <a:srgbClr val="40BBB1"/>
                      </a:solidFill>
                      <a:prstDash val="solid"/>
                      <a:round/>
                      <a:headEnd type="none" w="med" len="med"/>
                      <a:tailEnd type="none" w="med" len="med"/>
                    </a:lnL>
                    <a:lnR w="7620" cap="flat" cmpd="sng" algn="ctr">
                      <a:solidFill>
                        <a:srgbClr val="40BBB1"/>
                      </a:solidFill>
                      <a:prstDash val="solid"/>
                      <a:round/>
                      <a:headEnd type="none" w="med" len="med"/>
                      <a:tailEnd type="none" w="med" len="med"/>
                    </a:lnR>
                    <a:lnT w="7620" cap="flat" cmpd="sng" algn="ctr">
                      <a:solidFill>
                        <a:srgbClr val="80C1B1"/>
                      </a:solidFill>
                      <a:prstDash val="solid"/>
                      <a:round/>
                      <a:headEnd type="none" w="med" len="med"/>
                      <a:tailEnd type="none" w="med" len="med"/>
                    </a:lnT>
                    <a:lnB w="7620" cap="flat" cmpd="sng" algn="ctr">
                      <a:solidFill>
                        <a:srgbClr val="C0C1B1"/>
                      </a:solidFill>
                      <a:prstDash val="solid"/>
                      <a:round/>
                      <a:headEnd type="none" w="med" len="med"/>
                      <a:tailEnd type="none" w="med" len="med"/>
                    </a:lnB>
                    <a:solidFill>
                      <a:srgbClr val="FFFFFF"/>
                    </a:solidFill>
                  </a:tcPr>
                </a:tc>
                <a:tc>
                  <a:txBody>
                    <a:bodyPr/>
                    <a:lstStyle/>
                    <a:p>
                      <a:pPr algn="l" fontAlgn="base"/>
                      <a:r>
                        <a:rPr lang="en-US" b="0">
                          <a:effectLst/>
                          <a:latin typeface="Graphik"/>
                        </a:rPr>
                        <a:t>1 398</a:t>
                      </a:r>
                    </a:p>
                  </a:txBody>
                  <a:tcPr marL="60960" marR="60960" marT="60960" marB="91440" anchor="ctr">
                    <a:lnL w="7620" cap="flat" cmpd="sng" algn="ctr">
                      <a:solidFill>
                        <a:srgbClr val="40BBB1"/>
                      </a:solidFill>
                      <a:prstDash val="solid"/>
                      <a:round/>
                      <a:headEnd type="none" w="med" len="med"/>
                      <a:tailEnd type="none" w="med" len="med"/>
                    </a:lnL>
                    <a:lnR w="7620" cap="flat" cmpd="sng" algn="ctr">
                      <a:solidFill>
                        <a:srgbClr val="C0C1B1"/>
                      </a:solidFill>
                      <a:prstDash val="solid"/>
                      <a:round/>
                      <a:headEnd type="none" w="med" len="med"/>
                      <a:tailEnd type="none" w="med" len="med"/>
                    </a:lnR>
                    <a:lnT w="7620" cap="flat" cmpd="sng" algn="ctr">
                      <a:solidFill>
                        <a:srgbClr val="80C1B1"/>
                      </a:solidFill>
                      <a:prstDash val="solid"/>
                      <a:round/>
                      <a:headEnd type="none" w="med" len="med"/>
                      <a:tailEnd type="none" w="med" len="med"/>
                    </a:lnT>
                    <a:lnB w="7620" cap="flat" cmpd="sng" algn="ctr">
                      <a:solidFill>
                        <a:srgbClr val="C0C1B1"/>
                      </a:solidFill>
                      <a:prstDash val="solid"/>
                      <a:round/>
                      <a:headEnd type="none" w="med" len="med"/>
                      <a:tailEnd type="none" w="med" len="med"/>
                    </a:lnB>
                    <a:solidFill>
                      <a:srgbClr val="FFFFFF"/>
                    </a:solidFill>
                  </a:tcPr>
                </a:tc>
                <a:extLst>
                  <a:ext uri="{0D108BD9-81ED-4DB2-BD59-A6C34878D82A}">
                    <a16:rowId xmlns:a16="http://schemas.microsoft.com/office/drawing/2014/main" val="4194825349"/>
                  </a:ext>
                </a:extLst>
              </a:tr>
              <a:tr h="0">
                <a:tc>
                  <a:txBody>
                    <a:bodyPr/>
                    <a:lstStyle/>
                    <a:p>
                      <a:pPr algn="l" fontAlgn="base"/>
                      <a:r>
                        <a:rPr lang="en-US" b="1">
                          <a:effectLst/>
                          <a:latin typeface="inherit"/>
                        </a:rPr>
                        <a:t>2023</a:t>
                      </a:r>
                      <a:endParaRPr lang="en-US" b="0">
                        <a:effectLst/>
                        <a:latin typeface="Graphik"/>
                      </a:endParaRPr>
                    </a:p>
                  </a:txBody>
                  <a:tcPr marL="60960" marR="60960" marT="60960" marB="91440" anchor="ctr">
                    <a:lnL w="7620" cap="flat" cmpd="sng" algn="ctr">
                      <a:solidFill>
                        <a:srgbClr val="40BBB1"/>
                      </a:solidFill>
                      <a:prstDash val="solid"/>
                      <a:round/>
                      <a:headEnd type="none" w="med" len="med"/>
                      <a:tailEnd type="none" w="med" len="med"/>
                    </a:lnL>
                    <a:lnR w="7620" cap="flat" cmpd="sng" algn="ctr">
                      <a:solidFill>
                        <a:srgbClr val="40BBB1"/>
                      </a:solidFill>
                      <a:prstDash val="solid"/>
                      <a:round/>
                      <a:headEnd type="none" w="med" len="med"/>
                      <a:tailEnd type="none" w="med" len="med"/>
                    </a:lnR>
                    <a:lnT w="7620" cap="flat" cmpd="sng" algn="ctr">
                      <a:solidFill>
                        <a:srgbClr val="C0C1B1"/>
                      </a:solidFill>
                      <a:prstDash val="solid"/>
                      <a:round/>
                      <a:headEnd type="none" w="med" len="med"/>
                      <a:tailEnd type="none" w="med" len="med"/>
                    </a:lnT>
                    <a:lnB w="7620" cap="flat" cmpd="sng" algn="ctr">
                      <a:solidFill>
                        <a:srgbClr val="20C2B1"/>
                      </a:solidFill>
                      <a:prstDash val="solid"/>
                      <a:round/>
                      <a:headEnd type="none" w="med" len="med"/>
                      <a:tailEnd type="none" w="med" len="med"/>
                    </a:lnB>
                    <a:solidFill>
                      <a:srgbClr val="FFFFFF"/>
                    </a:solidFill>
                  </a:tcPr>
                </a:tc>
                <a:tc>
                  <a:txBody>
                    <a:bodyPr/>
                    <a:lstStyle/>
                    <a:p>
                      <a:pPr algn="l" fontAlgn="base"/>
                      <a:r>
                        <a:rPr lang="en-US" b="0">
                          <a:effectLst/>
                          <a:latin typeface="Graphik"/>
                        </a:rPr>
                        <a:t>1 459</a:t>
                      </a:r>
                    </a:p>
                  </a:txBody>
                  <a:tcPr marL="60960" marR="60960" marT="60960" marB="91440" anchor="ctr">
                    <a:lnL w="7620" cap="flat" cmpd="sng" algn="ctr">
                      <a:solidFill>
                        <a:srgbClr val="40BBB1"/>
                      </a:solidFill>
                      <a:prstDash val="solid"/>
                      <a:round/>
                      <a:headEnd type="none" w="med" len="med"/>
                      <a:tailEnd type="none" w="med" len="med"/>
                    </a:lnL>
                    <a:lnR w="7620" cap="flat" cmpd="sng" algn="ctr">
                      <a:solidFill>
                        <a:srgbClr val="40BBB1"/>
                      </a:solidFill>
                      <a:prstDash val="solid"/>
                      <a:round/>
                      <a:headEnd type="none" w="med" len="med"/>
                      <a:tailEnd type="none" w="med" len="med"/>
                    </a:lnR>
                    <a:lnT w="7620" cap="flat" cmpd="sng" algn="ctr">
                      <a:solidFill>
                        <a:srgbClr val="C0C1B1"/>
                      </a:solidFill>
                      <a:prstDash val="solid"/>
                      <a:round/>
                      <a:headEnd type="none" w="med" len="med"/>
                      <a:tailEnd type="none" w="med" len="med"/>
                    </a:lnT>
                    <a:lnB w="7620" cap="flat" cmpd="sng" algn="ctr">
                      <a:solidFill>
                        <a:srgbClr val="20C2B1"/>
                      </a:solidFill>
                      <a:prstDash val="solid"/>
                      <a:round/>
                      <a:headEnd type="none" w="med" len="med"/>
                      <a:tailEnd type="none" w="med" len="med"/>
                    </a:lnB>
                    <a:solidFill>
                      <a:srgbClr val="FFFFFF"/>
                    </a:solidFill>
                  </a:tcPr>
                </a:tc>
                <a:tc>
                  <a:txBody>
                    <a:bodyPr/>
                    <a:lstStyle/>
                    <a:p>
                      <a:pPr algn="l" fontAlgn="base"/>
                      <a:r>
                        <a:rPr lang="en-US" b="0">
                          <a:effectLst/>
                          <a:latin typeface="Graphik"/>
                        </a:rPr>
                        <a:t>1 125</a:t>
                      </a:r>
                    </a:p>
                  </a:txBody>
                  <a:tcPr marL="60960" marR="60960" marT="60960" marB="91440" anchor="ctr">
                    <a:lnL w="7620" cap="flat" cmpd="sng" algn="ctr">
                      <a:solidFill>
                        <a:srgbClr val="40BBB1"/>
                      </a:solidFill>
                      <a:prstDash val="solid"/>
                      <a:round/>
                      <a:headEnd type="none" w="med" len="med"/>
                      <a:tailEnd type="none" w="med" len="med"/>
                    </a:lnL>
                    <a:lnR w="7620" cap="flat" cmpd="sng" algn="ctr">
                      <a:solidFill>
                        <a:srgbClr val="40BBB1"/>
                      </a:solidFill>
                      <a:prstDash val="solid"/>
                      <a:round/>
                      <a:headEnd type="none" w="med" len="med"/>
                      <a:tailEnd type="none" w="med" len="med"/>
                    </a:lnR>
                    <a:lnT w="7620" cap="flat" cmpd="sng" algn="ctr">
                      <a:solidFill>
                        <a:srgbClr val="C0C1B1"/>
                      </a:solidFill>
                      <a:prstDash val="solid"/>
                      <a:round/>
                      <a:headEnd type="none" w="med" len="med"/>
                      <a:tailEnd type="none" w="med" len="med"/>
                    </a:lnT>
                    <a:lnB w="7620" cap="flat" cmpd="sng" algn="ctr">
                      <a:solidFill>
                        <a:srgbClr val="20C2B1"/>
                      </a:solidFill>
                      <a:prstDash val="solid"/>
                      <a:round/>
                      <a:headEnd type="none" w="med" len="med"/>
                      <a:tailEnd type="none" w="med" len="med"/>
                    </a:lnB>
                    <a:solidFill>
                      <a:srgbClr val="FFFFFF"/>
                    </a:solidFill>
                  </a:tcPr>
                </a:tc>
                <a:tc>
                  <a:txBody>
                    <a:bodyPr/>
                    <a:lstStyle/>
                    <a:p>
                      <a:pPr algn="l" fontAlgn="base"/>
                      <a:r>
                        <a:rPr lang="en-US" b="0">
                          <a:effectLst/>
                          <a:latin typeface="Graphik"/>
                        </a:rPr>
                        <a:t>2 933</a:t>
                      </a:r>
                    </a:p>
                  </a:txBody>
                  <a:tcPr marL="60960" marR="60960" marT="60960" marB="91440" anchor="ctr">
                    <a:lnL w="7620" cap="flat" cmpd="sng" algn="ctr">
                      <a:solidFill>
                        <a:srgbClr val="40BBB1"/>
                      </a:solidFill>
                      <a:prstDash val="solid"/>
                      <a:round/>
                      <a:headEnd type="none" w="med" len="med"/>
                      <a:tailEnd type="none" w="med" len="med"/>
                    </a:lnL>
                    <a:lnR w="7620" cap="flat" cmpd="sng" algn="ctr">
                      <a:solidFill>
                        <a:srgbClr val="40BBB1"/>
                      </a:solidFill>
                      <a:prstDash val="solid"/>
                      <a:round/>
                      <a:headEnd type="none" w="med" len="med"/>
                      <a:tailEnd type="none" w="med" len="med"/>
                    </a:lnR>
                    <a:lnT w="7620" cap="flat" cmpd="sng" algn="ctr">
                      <a:solidFill>
                        <a:srgbClr val="C0C1B1"/>
                      </a:solidFill>
                      <a:prstDash val="solid"/>
                      <a:round/>
                      <a:headEnd type="none" w="med" len="med"/>
                      <a:tailEnd type="none" w="med" len="med"/>
                    </a:lnT>
                    <a:lnB w="7620" cap="flat" cmpd="sng" algn="ctr">
                      <a:solidFill>
                        <a:srgbClr val="20C2B1"/>
                      </a:solidFill>
                      <a:prstDash val="solid"/>
                      <a:round/>
                      <a:headEnd type="none" w="med" len="med"/>
                      <a:tailEnd type="none" w="med" len="med"/>
                    </a:lnB>
                    <a:solidFill>
                      <a:srgbClr val="FFFFFF"/>
                    </a:solidFill>
                  </a:tcPr>
                </a:tc>
                <a:tc>
                  <a:txBody>
                    <a:bodyPr/>
                    <a:lstStyle/>
                    <a:p>
                      <a:pPr algn="l" fontAlgn="base"/>
                      <a:r>
                        <a:rPr lang="en-US" b="0">
                          <a:effectLst/>
                          <a:latin typeface="Graphik"/>
                        </a:rPr>
                        <a:t>5 517</a:t>
                      </a:r>
                    </a:p>
                  </a:txBody>
                  <a:tcPr marL="60960" marR="60960" marT="60960" marB="91440" anchor="ctr">
                    <a:lnL w="7620" cap="flat" cmpd="sng" algn="ctr">
                      <a:solidFill>
                        <a:srgbClr val="40BBB1"/>
                      </a:solidFill>
                      <a:prstDash val="solid"/>
                      <a:round/>
                      <a:headEnd type="none" w="med" len="med"/>
                      <a:tailEnd type="none" w="med" len="med"/>
                    </a:lnL>
                    <a:lnR w="7620" cap="flat" cmpd="sng" algn="ctr">
                      <a:solidFill>
                        <a:srgbClr val="00BBB1"/>
                      </a:solidFill>
                      <a:prstDash val="solid"/>
                      <a:round/>
                      <a:headEnd type="none" w="med" len="med"/>
                      <a:tailEnd type="none" w="med" len="med"/>
                    </a:lnR>
                    <a:lnT w="7620" cap="flat" cmpd="sng" algn="ctr">
                      <a:solidFill>
                        <a:srgbClr val="C0C1B1"/>
                      </a:solidFill>
                      <a:prstDash val="solid"/>
                      <a:round/>
                      <a:headEnd type="none" w="med" len="med"/>
                      <a:tailEnd type="none" w="med" len="med"/>
                    </a:lnT>
                    <a:lnB w="7620" cap="flat" cmpd="sng" algn="ctr">
                      <a:solidFill>
                        <a:srgbClr val="20C2B1"/>
                      </a:solidFill>
                      <a:prstDash val="solid"/>
                      <a:round/>
                      <a:headEnd type="none" w="med" len="med"/>
                      <a:tailEnd type="none" w="med" len="med"/>
                    </a:lnB>
                    <a:solidFill>
                      <a:srgbClr val="FFFFFF"/>
                    </a:solidFill>
                  </a:tcPr>
                </a:tc>
                <a:extLst>
                  <a:ext uri="{0D108BD9-81ED-4DB2-BD59-A6C34878D82A}">
                    <a16:rowId xmlns:a16="http://schemas.microsoft.com/office/drawing/2014/main" val="4071665091"/>
                  </a:ext>
                </a:extLst>
              </a:tr>
              <a:tr h="0">
                <a:tc>
                  <a:txBody>
                    <a:bodyPr/>
                    <a:lstStyle/>
                    <a:p>
                      <a:pPr algn="l" fontAlgn="base"/>
                      <a:r>
                        <a:rPr lang="en-US" b="1">
                          <a:effectLst/>
                          <a:latin typeface="inherit"/>
                        </a:rPr>
                        <a:t>2030 - NZE</a:t>
                      </a:r>
                      <a:endParaRPr lang="en-US" b="0">
                        <a:effectLst/>
                        <a:latin typeface="Graphik"/>
                      </a:endParaRPr>
                    </a:p>
                  </a:txBody>
                  <a:tcPr marL="60960" marR="60960" marT="60960" marB="91440" anchor="ctr">
                    <a:lnL w="7620" cap="flat" cmpd="sng" algn="ctr">
                      <a:solidFill>
                        <a:srgbClr val="40BBB1"/>
                      </a:solidFill>
                      <a:prstDash val="solid"/>
                      <a:round/>
                      <a:headEnd type="none" w="med" len="med"/>
                      <a:tailEnd type="none" w="med" len="med"/>
                    </a:lnL>
                    <a:lnR w="7620" cap="flat" cmpd="sng" algn="ctr">
                      <a:solidFill>
                        <a:srgbClr val="40BBB1"/>
                      </a:solidFill>
                      <a:prstDash val="solid"/>
                      <a:round/>
                      <a:headEnd type="none" w="med" len="med"/>
                      <a:tailEnd type="none" w="med" len="med"/>
                    </a:lnR>
                    <a:lnT w="7620" cap="flat" cmpd="sng" algn="ctr">
                      <a:solidFill>
                        <a:srgbClr val="20C2B1"/>
                      </a:solidFill>
                      <a:prstDash val="solid"/>
                      <a:round/>
                      <a:headEnd type="none" w="med" len="med"/>
                      <a:tailEnd type="none" w="med" len="med"/>
                    </a:lnT>
                    <a:lnB w="7620" cap="flat" cmpd="sng" algn="ctr">
                      <a:solidFill>
                        <a:srgbClr val="F3F3F3"/>
                      </a:solidFill>
                      <a:prstDash val="solid"/>
                      <a:round/>
                      <a:headEnd type="none" w="med" len="med"/>
                      <a:tailEnd type="none" w="med" len="med"/>
                    </a:lnB>
                    <a:solidFill>
                      <a:srgbClr val="FFFFFF"/>
                    </a:solidFill>
                  </a:tcPr>
                </a:tc>
                <a:tc>
                  <a:txBody>
                    <a:bodyPr/>
                    <a:lstStyle/>
                    <a:p>
                      <a:pPr algn="l" fontAlgn="base"/>
                      <a:r>
                        <a:rPr lang="en-US" b="0">
                          <a:effectLst/>
                          <a:latin typeface="Graphik"/>
                        </a:rPr>
                        <a:t>-</a:t>
                      </a:r>
                    </a:p>
                  </a:txBody>
                  <a:tcPr marL="60960" marR="60960" marT="60960" marB="91440" anchor="ctr">
                    <a:lnL w="7620" cap="flat" cmpd="sng" algn="ctr">
                      <a:solidFill>
                        <a:srgbClr val="40BBB1"/>
                      </a:solidFill>
                      <a:prstDash val="solid"/>
                      <a:round/>
                      <a:headEnd type="none" w="med" len="med"/>
                      <a:tailEnd type="none" w="med" len="med"/>
                    </a:lnL>
                    <a:lnR w="7620" cap="flat" cmpd="sng" algn="ctr">
                      <a:solidFill>
                        <a:srgbClr val="40BBB1"/>
                      </a:solidFill>
                      <a:prstDash val="solid"/>
                      <a:round/>
                      <a:headEnd type="none" w="med" len="med"/>
                      <a:tailEnd type="none" w="med" len="med"/>
                    </a:lnR>
                    <a:lnT w="7620" cap="flat" cmpd="sng" algn="ctr">
                      <a:solidFill>
                        <a:srgbClr val="20C2B1"/>
                      </a:solidFill>
                      <a:prstDash val="solid"/>
                      <a:round/>
                      <a:headEnd type="none" w="med" len="med"/>
                      <a:tailEnd type="none" w="med" len="med"/>
                    </a:lnT>
                    <a:lnB w="7620" cap="flat" cmpd="sng" algn="ctr">
                      <a:solidFill>
                        <a:srgbClr val="F3F3F3"/>
                      </a:solidFill>
                      <a:prstDash val="solid"/>
                      <a:round/>
                      <a:headEnd type="none" w="med" len="med"/>
                      <a:tailEnd type="none" w="med" len="med"/>
                    </a:lnB>
                    <a:solidFill>
                      <a:srgbClr val="FFFFFF"/>
                    </a:solidFill>
                  </a:tcPr>
                </a:tc>
                <a:tc>
                  <a:txBody>
                    <a:bodyPr/>
                    <a:lstStyle/>
                    <a:p>
                      <a:pPr algn="l" fontAlgn="base"/>
                      <a:r>
                        <a:rPr lang="en-US" b="0">
                          <a:effectLst/>
                          <a:latin typeface="Graphik"/>
                        </a:rPr>
                        <a:t>-</a:t>
                      </a:r>
                    </a:p>
                  </a:txBody>
                  <a:tcPr marL="60960" marR="60960" marT="60960" marB="91440" anchor="ctr">
                    <a:lnL w="7620" cap="flat" cmpd="sng" algn="ctr">
                      <a:solidFill>
                        <a:srgbClr val="40BBB1"/>
                      </a:solidFill>
                      <a:prstDash val="solid"/>
                      <a:round/>
                      <a:headEnd type="none" w="med" len="med"/>
                      <a:tailEnd type="none" w="med" len="med"/>
                    </a:lnL>
                    <a:lnR w="7620" cap="flat" cmpd="sng" algn="ctr">
                      <a:solidFill>
                        <a:srgbClr val="40BBB1"/>
                      </a:solidFill>
                      <a:prstDash val="solid"/>
                      <a:round/>
                      <a:headEnd type="none" w="med" len="med"/>
                      <a:tailEnd type="none" w="med" len="med"/>
                    </a:lnR>
                    <a:lnT w="7620" cap="flat" cmpd="sng" algn="ctr">
                      <a:solidFill>
                        <a:srgbClr val="20C2B1"/>
                      </a:solidFill>
                      <a:prstDash val="solid"/>
                      <a:round/>
                      <a:headEnd type="none" w="med" len="med"/>
                      <a:tailEnd type="none" w="med" len="med"/>
                    </a:lnT>
                    <a:lnB w="7620" cap="flat" cmpd="sng" algn="ctr">
                      <a:solidFill>
                        <a:srgbClr val="F3F3F3"/>
                      </a:solidFill>
                      <a:prstDash val="solid"/>
                      <a:round/>
                      <a:headEnd type="none" w="med" len="med"/>
                      <a:tailEnd type="none" w="med" len="med"/>
                    </a:lnB>
                    <a:solidFill>
                      <a:srgbClr val="FFFFFF"/>
                    </a:solidFill>
                  </a:tcPr>
                </a:tc>
                <a:tc>
                  <a:txBody>
                    <a:bodyPr/>
                    <a:lstStyle/>
                    <a:p>
                      <a:pPr algn="l" fontAlgn="base"/>
                      <a:r>
                        <a:rPr lang="en-US" b="0">
                          <a:effectLst/>
                          <a:latin typeface="Graphik"/>
                        </a:rPr>
                        <a:t>-</a:t>
                      </a:r>
                    </a:p>
                  </a:txBody>
                  <a:tcPr marL="60960" marR="60960" marT="60960" marB="91440" anchor="ctr">
                    <a:lnL w="7620" cap="flat" cmpd="sng" algn="ctr">
                      <a:solidFill>
                        <a:srgbClr val="40BBB1"/>
                      </a:solidFill>
                      <a:prstDash val="solid"/>
                      <a:round/>
                      <a:headEnd type="none" w="med" len="med"/>
                      <a:tailEnd type="none" w="med" len="med"/>
                    </a:lnL>
                    <a:lnR w="7620" cap="flat" cmpd="sng" algn="ctr">
                      <a:solidFill>
                        <a:srgbClr val="40BBB1"/>
                      </a:solidFill>
                      <a:prstDash val="solid"/>
                      <a:round/>
                      <a:headEnd type="none" w="med" len="med"/>
                      <a:tailEnd type="none" w="med" len="med"/>
                    </a:lnR>
                    <a:lnT w="7620" cap="flat" cmpd="sng" algn="ctr">
                      <a:solidFill>
                        <a:srgbClr val="20C2B1"/>
                      </a:solidFill>
                      <a:prstDash val="solid"/>
                      <a:round/>
                      <a:headEnd type="none" w="med" len="med"/>
                      <a:tailEnd type="none" w="med" len="med"/>
                    </a:lnT>
                    <a:lnB w="7620" cap="flat" cmpd="sng" algn="ctr">
                      <a:solidFill>
                        <a:srgbClr val="F3F3F3"/>
                      </a:solidFill>
                      <a:prstDash val="solid"/>
                      <a:round/>
                      <a:headEnd type="none" w="med" len="med"/>
                      <a:tailEnd type="none" w="med" len="med"/>
                    </a:lnB>
                    <a:solidFill>
                      <a:srgbClr val="FFFFFF"/>
                    </a:solidFill>
                  </a:tcPr>
                </a:tc>
                <a:tc>
                  <a:txBody>
                    <a:bodyPr/>
                    <a:lstStyle/>
                    <a:p>
                      <a:pPr algn="l" fontAlgn="base"/>
                      <a:r>
                        <a:rPr lang="en-US" b="0" dirty="0">
                          <a:effectLst/>
                          <a:latin typeface="Graphik"/>
                        </a:rPr>
                        <a:t>720 000</a:t>
                      </a:r>
                    </a:p>
                  </a:txBody>
                  <a:tcPr marL="60960" marR="60960" marT="60960" marB="91440" anchor="ctr">
                    <a:lnL w="7620" cap="flat" cmpd="sng" algn="ctr">
                      <a:solidFill>
                        <a:srgbClr val="40BBB1"/>
                      </a:solidFill>
                      <a:prstDash val="solid"/>
                      <a:round/>
                      <a:headEnd type="none" w="med" len="med"/>
                      <a:tailEnd type="none" w="med" len="med"/>
                    </a:lnL>
                    <a:lnR w="7620" cap="flat" cmpd="sng" algn="ctr">
                      <a:solidFill>
                        <a:srgbClr val="00BBB1"/>
                      </a:solidFill>
                      <a:prstDash val="solid"/>
                      <a:round/>
                      <a:headEnd type="none" w="med" len="med"/>
                      <a:tailEnd type="none" w="med" len="med"/>
                    </a:lnR>
                    <a:lnT w="7620" cap="flat" cmpd="sng" algn="ctr">
                      <a:solidFill>
                        <a:srgbClr val="20C2B1"/>
                      </a:solidFill>
                      <a:prstDash val="solid"/>
                      <a:round/>
                      <a:headEnd type="none" w="med" len="med"/>
                      <a:tailEnd type="none" w="med" len="med"/>
                    </a:lnT>
                    <a:lnB w="7620" cap="flat" cmpd="sng" algn="ctr">
                      <a:solidFill>
                        <a:srgbClr val="F3F3F3"/>
                      </a:solidFill>
                      <a:prstDash val="solid"/>
                      <a:round/>
                      <a:headEnd type="none" w="med" len="med"/>
                      <a:tailEnd type="none" w="med" len="med"/>
                    </a:lnB>
                    <a:solidFill>
                      <a:srgbClr val="FFFFFF"/>
                    </a:solidFill>
                  </a:tcPr>
                </a:tc>
                <a:extLst>
                  <a:ext uri="{0D108BD9-81ED-4DB2-BD59-A6C34878D82A}">
                    <a16:rowId xmlns:a16="http://schemas.microsoft.com/office/drawing/2014/main" val="762508741"/>
                  </a:ext>
                </a:extLst>
              </a:tr>
            </a:tbl>
          </a:graphicData>
        </a:graphic>
      </p:graphicFrame>
      <p:sp>
        <p:nvSpPr>
          <p:cNvPr id="5" name="Rectangle 1">
            <a:extLst>
              <a:ext uri="{FF2B5EF4-FFF2-40B4-BE49-F238E27FC236}">
                <a16:creationId xmlns:a16="http://schemas.microsoft.com/office/drawing/2014/main" id="{CDBEDC00-588F-FF60-EFB8-EA9BAC9CC671}"/>
              </a:ext>
            </a:extLst>
          </p:cNvPr>
          <p:cNvSpPr>
            <a:spLocks noChangeArrowheads="1"/>
          </p:cNvSpPr>
          <p:nvPr/>
        </p:nvSpPr>
        <p:spPr bwMode="auto">
          <a:xfrm>
            <a:off x="456236" y="2094447"/>
            <a:ext cx="5944564" cy="18466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inherit"/>
              </a:rPr>
              <a:t>Total installed electrolysis capacity by technology in the Net Zero Scenario, 2019-2030 (IEA)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TextBox 6">
            <a:extLst>
              <a:ext uri="{FF2B5EF4-FFF2-40B4-BE49-F238E27FC236}">
                <a16:creationId xmlns:a16="http://schemas.microsoft.com/office/drawing/2014/main" id="{5567B22D-09E1-07F4-0C1E-F976637695D4}"/>
              </a:ext>
            </a:extLst>
          </p:cNvPr>
          <p:cNvSpPr txBox="1"/>
          <p:nvPr/>
        </p:nvSpPr>
        <p:spPr>
          <a:xfrm>
            <a:off x="5745325" y="3250173"/>
            <a:ext cx="6097554" cy="1477328"/>
          </a:xfrm>
          <a:prstGeom prst="rect">
            <a:avLst/>
          </a:prstGeom>
          <a:noFill/>
        </p:spPr>
        <p:txBody>
          <a:bodyPr wrap="square">
            <a:spAutoFit/>
          </a:bodyPr>
          <a:lstStyle/>
          <a:p>
            <a:r>
              <a:rPr lang="en-US" b="0" i="0" dirty="0">
                <a:solidFill>
                  <a:srgbClr val="000000"/>
                </a:solidFill>
                <a:effectLst/>
                <a:latin typeface="Graphik"/>
              </a:rPr>
              <a:t>“If all the projects currently in the pipeline are </a:t>
            </a:r>
            <a:r>
              <a:rPr lang="en-US" b="0" i="0" dirty="0" err="1">
                <a:solidFill>
                  <a:srgbClr val="000000"/>
                </a:solidFill>
                <a:effectLst/>
                <a:latin typeface="Graphik"/>
              </a:rPr>
              <a:t>realised</a:t>
            </a:r>
            <a:r>
              <a:rPr lang="en-US" b="0" i="0" dirty="0">
                <a:solidFill>
                  <a:srgbClr val="000000"/>
                </a:solidFill>
                <a:effectLst/>
                <a:latin typeface="Graphik"/>
              </a:rPr>
              <a:t>, global electrolysis capacity could reach 134-240 GW in 2030. Europe and Australia lead the scene, with about 30% of the capacity each, followed by Latin America with more than 10% of the announced projects. ” (IEA report)</a:t>
            </a:r>
            <a:endParaRPr lang="en-US" dirty="0"/>
          </a:p>
        </p:txBody>
      </p:sp>
      <p:sp>
        <p:nvSpPr>
          <p:cNvPr id="9" name="TextBox 8">
            <a:extLst>
              <a:ext uri="{FF2B5EF4-FFF2-40B4-BE49-F238E27FC236}">
                <a16:creationId xmlns:a16="http://schemas.microsoft.com/office/drawing/2014/main" id="{9B84D22D-D26A-47CE-47A9-9377F9559486}"/>
              </a:ext>
            </a:extLst>
          </p:cNvPr>
          <p:cNvSpPr txBox="1"/>
          <p:nvPr/>
        </p:nvSpPr>
        <p:spPr>
          <a:xfrm>
            <a:off x="5819970" y="5042586"/>
            <a:ext cx="6097554" cy="646331"/>
          </a:xfrm>
          <a:prstGeom prst="rect">
            <a:avLst/>
          </a:prstGeom>
          <a:noFill/>
        </p:spPr>
        <p:txBody>
          <a:bodyPr wrap="square">
            <a:spAutoFit/>
          </a:bodyPr>
          <a:lstStyle/>
          <a:p>
            <a:r>
              <a:rPr lang="en-US" b="0" i="0" dirty="0">
                <a:solidFill>
                  <a:srgbClr val="000000"/>
                </a:solidFill>
                <a:effectLst/>
                <a:latin typeface="Graphik"/>
              </a:rPr>
              <a:t>Based on company announcements, the global manufacturing capacity for </a:t>
            </a:r>
            <a:r>
              <a:rPr lang="en-US" b="0" i="0" dirty="0" err="1">
                <a:solidFill>
                  <a:srgbClr val="000000"/>
                </a:solidFill>
                <a:effectLst/>
                <a:latin typeface="Graphik"/>
              </a:rPr>
              <a:t>electrolysers</a:t>
            </a:r>
            <a:r>
              <a:rPr lang="en-US" b="0" i="0" dirty="0">
                <a:solidFill>
                  <a:srgbClr val="000000"/>
                </a:solidFill>
                <a:effectLst/>
                <a:latin typeface="Graphik"/>
              </a:rPr>
              <a:t> </a:t>
            </a:r>
            <a:r>
              <a:rPr lang="en-US" b="0" i="1" dirty="0">
                <a:solidFill>
                  <a:srgbClr val="000000"/>
                </a:solidFill>
                <a:effectLst/>
                <a:latin typeface="Graphik"/>
              </a:rPr>
              <a:t>could</a:t>
            </a:r>
            <a:r>
              <a:rPr lang="en-US" b="0" i="0" dirty="0">
                <a:solidFill>
                  <a:srgbClr val="000000"/>
                </a:solidFill>
                <a:effectLst/>
                <a:latin typeface="Graphik"/>
              </a:rPr>
              <a:t> </a:t>
            </a:r>
            <a:r>
              <a:rPr lang="en-US" b="1" i="0" u="sng" dirty="0">
                <a:solidFill>
                  <a:srgbClr val="FF0000"/>
                </a:solidFill>
                <a:effectLst/>
                <a:latin typeface="Graphik"/>
              </a:rPr>
              <a:t>reach 65 GW per year by 2030. </a:t>
            </a:r>
            <a:endParaRPr lang="en-US" b="1" u="sng" dirty="0">
              <a:solidFill>
                <a:srgbClr val="FF0000"/>
              </a:solidFill>
            </a:endParaRPr>
          </a:p>
        </p:txBody>
      </p:sp>
    </p:spTree>
    <p:extLst>
      <p:ext uri="{BB962C8B-B14F-4D97-AF65-F5344CB8AC3E}">
        <p14:creationId xmlns:p14="http://schemas.microsoft.com/office/powerpoint/2010/main" val="1567911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AA8C9-8670-F959-0221-4187A60810C1}"/>
              </a:ext>
            </a:extLst>
          </p:cNvPr>
          <p:cNvSpPr>
            <a:spLocks noGrp="1"/>
          </p:cNvSpPr>
          <p:nvPr>
            <p:ph type="title"/>
          </p:nvPr>
        </p:nvSpPr>
        <p:spPr/>
        <p:txBody>
          <a:bodyPr/>
          <a:lstStyle/>
          <a:p>
            <a:r>
              <a:rPr lang="en-US"/>
              <a:t>Hydrogen Requirement</a:t>
            </a:r>
          </a:p>
        </p:txBody>
      </p:sp>
      <p:pic>
        <p:nvPicPr>
          <p:cNvPr id="5" name="Picture 4">
            <a:extLst>
              <a:ext uri="{FF2B5EF4-FFF2-40B4-BE49-F238E27FC236}">
                <a16:creationId xmlns:a16="http://schemas.microsoft.com/office/drawing/2014/main" id="{8984C3B5-F0D5-F327-C1F5-1FA0594372CE}"/>
              </a:ext>
            </a:extLst>
          </p:cNvPr>
          <p:cNvPicPr>
            <a:picLocks noChangeAspect="1"/>
          </p:cNvPicPr>
          <p:nvPr/>
        </p:nvPicPr>
        <p:blipFill>
          <a:blip/>
          <a:stretch>
            <a:fillRect/>
          </a:stretch>
        </p:blipFill>
        <p:spPr>
          <a:xfrm>
            <a:off x="915106" y="0"/>
            <a:ext cx="9119583" cy="6858000"/>
          </a:xfrm>
          <a:prstGeom prst="rect">
            <a:avLst/>
          </a:prstGeom>
        </p:spPr>
      </p:pic>
    </p:spTree>
    <p:extLst>
      <p:ext uri="{BB962C8B-B14F-4D97-AF65-F5344CB8AC3E}">
        <p14:creationId xmlns:p14="http://schemas.microsoft.com/office/powerpoint/2010/main" val="1888794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6DCFBC3-9C4B-1139-75A4-A77C108A45F0}"/>
              </a:ext>
            </a:extLst>
          </p:cNvPr>
          <p:cNvPicPr>
            <a:picLocks noChangeAspect="1"/>
          </p:cNvPicPr>
          <p:nvPr/>
        </p:nvPicPr>
        <p:blipFill>
          <a:blip/>
          <a:stretch>
            <a:fillRect/>
          </a:stretch>
        </p:blipFill>
        <p:spPr>
          <a:xfrm>
            <a:off x="1682912" y="0"/>
            <a:ext cx="8826176" cy="6858000"/>
          </a:xfrm>
          <a:prstGeom prst="rect">
            <a:avLst/>
          </a:prstGeom>
        </p:spPr>
      </p:pic>
    </p:spTree>
    <p:extLst>
      <p:ext uri="{BB962C8B-B14F-4D97-AF65-F5344CB8AC3E}">
        <p14:creationId xmlns:p14="http://schemas.microsoft.com/office/powerpoint/2010/main" val="1433278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0199F-0204-1979-70AF-E423AD73FAA7}"/>
              </a:ext>
            </a:extLst>
          </p:cNvPr>
          <p:cNvSpPr>
            <a:spLocks noGrp="1"/>
          </p:cNvSpPr>
          <p:nvPr>
            <p:ph type="title"/>
          </p:nvPr>
        </p:nvSpPr>
        <p:spPr/>
        <p:txBody>
          <a:bodyPr/>
          <a:lstStyle/>
          <a:p>
            <a:r>
              <a:rPr lang="en-US" dirty="0"/>
              <a:t>GS analysis</a:t>
            </a:r>
          </a:p>
        </p:txBody>
      </p:sp>
      <p:pic>
        <p:nvPicPr>
          <p:cNvPr id="3074" name="Picture 2">
            <a:extLst>
              <a:ext uri="{FF2B5EF4-FFF2-40B4-BE49-F238E27FC236}">
                <a16:creationId xmlns:a16="http://schemas.microsoft.com/office/drawing/2014/main" id="{D4F3A541-C0EA-E294-2484-A9D3606D15E2}"/>
              </a:ext>
            </a:extLst>
          </p:cNvPr>
          <p:cNvPicPr>
            <a:picLocks noGrp="1" noChangeAspect="1" noChangeArrowheads="1"/>
          </p:cNvPicPr>
          <p:nvPr>
            <p:ph idx="1"/>
          </p:nvPr>
        </p:nvPicPr>
        <p:blipFill>
          <a:blip>
            <a:extLst>
              <a:ext uri="{28A0092B-C50C-407E-A947-70E740481C1C}">
                <a14:useLocalDpi xmlns:a14="http://schemas.microsoft.com/office/drawing/2010/main" val="0"/>
              </a:ext>
            </a:extLst>
          </a:blip>
          <a:srcRect/>
          <a:stretch>
            <a:fillRect/>
          </a:stretch>
        </p:blipFill>
        <p:spPr bwMode="auto">
          <a:xfrm>
            <a:off x="4472007" y="1027906"/>
            <a:ext cx="7719993" cy="5807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A42ECB2-1E4F-C3AC-5E28-76427F0F7EE4}"/>
              </a:ext>
            </a:extLst>
          </p:cNvPr>
          <p:cNvSpPr txBox="1"/>
          <p:nvPr/>
        </p:nvSpPr>
        <p:spPr>
          <a:xfrm>
            <a:off x="838200" y="1866900"/>
            <a:ext cx="3390900" cy="4524315"/>
          </a:xfrm>
          <a:prstGeom prst="rect">
            <a:avLst/>
          </a:prstGeom>
          <a:noFill/>
        </p:spPr>
        <p:txBody>
          <a:bodyPr wrap="square" rtlCol="0">
            <a:spAutoFit/>
          </a:bodyPr>
          <a:lstStyle/>
          <a:p>
            <a:r>
              <a:rPr lang="en-US" dirty="0"/>
              <a:t>GS has three scenarios for installed green hydrogen production capacity, in the 2030 timeframe the minimum and maximum coincide with the IEA estimates listed earlier.  We will use the IEA numbers as an upper and lower bound, with the idea that the IEA report was written before the IIJA, IRA in the U.S.  This likely increases the interest and competitiveness for hydrogen in the U.S. and globally, offering a boost in </a:t>
            </a:r>
            <a:r>
              <a:rPr lang="en-US" dirty="0" err="1"/>
              <a:t>electrolyzer</a:t>
            </a:r>
            <a:r>
              <a:rPr lang="en-US" dirty="0"/>
              <a:t> manufacturing and green hydrogen projects.</a:t>
            </a:r>
          </a:p>
        </p:txBody>
      </p:sp>
    </p:spTree>
    <p:extLst>
      <p:ext uri="{BB962C8B-B14F-4D97-AF65-F5344CB8AC3E}">
        <p14:creationId xmlns:p14="http://schemas.microsoft.com/office/powerpoint/2010/main" val="3272002960"/>
      </p:ext>
    </p:extLst>
  </p:cSld>
  <p:clrMapOvr>
    <a:masterClrMapping/>
  </p:clrMapOvr>
</p:sld>
</file>

<file path=ppt/theme/theme1.xml><?xml version="1.0" encoding="utf-8"?>
<a:theme xmlns:a="http://schemas.openxmlformats.org/drawingml/2006/main" name="BullX">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llX_H2World Introduction" id="{38DD149E-2ED4-4DF6-8D1B-EC9B31EC1458}" vid="{50C9F4FB-14EB-4468-B918-C8483F7FAD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3afad09-a850-4f8c-9ed0-8c0f66980bab" xsi:nil="true"/>
    <lcf76f155ced4ddcb4097134ff3c332f xmlns="35c0ac86-769f-4e69-b0f7-05dee760b8b7">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D59A4988627AA45A11F8E04708438B4" ma:contentTypeVersion="9" ma:contentTypeDescription="Create a new document." ma:contentTypeScope="" ma:versionID="cc8466597bcd778573afb04b72e90ffc">
  <xsd:schema xmlns:xsd="http://www.w3.org/2001/XMLSchema" xmlns:xs="http://www.w3.org/2001/XMLSchema" xmlns:p="http://schemas.microsoft.com/office/2006/metadata/properties" xmlns:ns2="35c0ac86-769f-4e69-b0f7-05dee760b8b7" xmlns:ns3="b3afad09-a850-4f8c-9ed0-8c0f66980bab" targetNamespace="http://schemas.microsoft.com/office/2006/metadata/properties" ma:root="true" ma:fieldsID="6ea5eb4c6344c6137cbdad624e450e09" ns2:_="" ns3:_="">
    <xsd:import namespace="35c0ac86-769f-4e69-b0f7-05dee760b8b7"/>
    <xsd:import namespace="b3afad09-a850-4f8c-9ed0-8c0f66980ba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c0ac86-769f-4e69-b0f7-05dee760b8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886f0494-b43f-4b15-b8d3-4d695b945385"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3afad09-a850-4f8c-9ed0-8c0f66980ba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9b421d2-8ec9-4f37-93ea-41366a16781b}" ma:internalName="TaxCatchAll" ma:showField="CatchAllData" ma:web="b3afad09-a850-4f8c-9ed0-8c0f66980ba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9CD1DC-CE37-4BF9-AEA2-1D5A898D6DBD}">
  <ds:schemaRefs>
    <ds:schemaRef ds:uri="http://purl.org/dc/terms/"/>
    <ds:schemaRef ds:uri="http://www.w3.org/XML/1998/namespace"/>
    <ds:schemaRef ds:uri="http://purl.org/dc/elements/1.1/"/>
    <ds:schemaRef ds:uri="http://purl.org/dc/dcmitype/"/>
    <ds:schemaRef ds:uri="http://schemas.microsoft.com/office/2006/metadata/properties"/>
    <ds:schemaRef ds:uri="http://schemas.microsoft.com/office/infopath/2007/PartnerControls"/>
    <ds:schemaRef ds:uri="http://schemas.microsoft.com/office/2006/documentManagement/types"/>
    <ds:schemaRef ds:uri="http://schemas.openxmlformats.org/package/2006/metadata/core-properties"/>
    <ds:schemaRef ds:uri="b3afad09-a850-4f8c-9ed0-8c0f66980bab"/>
    <ds:schemaRef ds:uri="35c0ac86-769f-4e69-b0f7-05dee760b8b7"/>
  </ds:schemaRefs>
</ds:datastoreItem>
</file>

<file path=customXml/itemProps2.xml><?xml version="1.0" encoding="utf-8"?>
<ds:datastoreItem xmlns:ds="http://schemas.openxmlformats.org/officeDocument/2006/customXml" ds:itemID="{3CE375DD-63CB-4838-BA57-EE8303AA60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c0ac86-769f-4e69-b0f7-05dee760b8b7"/>
    <ds:schemaRef ds:uri="b3afad09-a850-4f8c-9ed0-8c0f66980b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E4BFBC1-E50A-4366-A33C-BF0EB9EA23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BullX_H2World Introduction</Template>
  <TotalTime>1435</TotalTime>
  <Words>960</Words>
  <Application>Microsoft Macintosh PowerPoint</Application>
  <PresentationFormat>Widescreen</PresentationFormat>
  <Paragraphs>105</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Graphik</vt:lpstr>
      <vt:lpstr>inherit</vt:lpstr>
      <vt:lpstr>BullX</vt:lpstr>
      <vt:lpstr>Introduction</vt:lpstr>
      <vt:lpstr>Team introduction</vt:lpstr>
      <vt:lpstr>Facilities and Capabilities</vt:lpstr>
      <vt:lpstr>Electrolyzer development</vt:lpstr>
      <vt:lpstr>IEA – Electrolyzer Analysis</vt:lpstr>
      <vt:lpstr>Market Trends for Electrolysis Systems</vt:lpstr>
      <vt:lpstr>Hydrogen Requirement</vt:lpstr>
      <vt:lpstr>PowerPoint Presentation</vt:lpstr>
      <vt:lpstr>GS analysis</vt:lpstr>
      <vt:lpstr>Projected Need in H2 Production  </vt:lpstr>
      <vt:lpstr>PowerPoint Presentation</vt:lpstr>
      <vt:lpstr>A bit more understanding of the potential manufacturing cost reductions?</vt:lpstr>
      <vt:lpstr>How much automation is needed for scale?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Brian Bullecks</dc:creator>
  <cp:lastModifiedBy>Smirnov, Andrei [USA]</cp:lastModifiedBy>
  <cp:revision>7</cp:revision>
  <dcterms:created xsi:type="dcterms:W3CDTF">2022-12-03T01:44:21Z</dcterms:created>
  <dcterms:modified xsi:type="dcterms:W3CDTF">2023-03-16T02:44:51Z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0x0101006D59A4988627AA45A11F8E04708438B4</vt:lpwstr>
  </property>
  <property fmtid="{D5CDD505-2E9C-101B-9397-08002B2CF9AE}" pid="3" name="MediaServiceImageTags">
    <vt:lpwstr/>
  </property>
</Properties>
</file>